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3"/>
  </p:notesMasterIdLst>
  <p:handoutMasterIdLst>
    <p:handoutMasterId r:id="rId134"/>
  </p:handoutMasterIdLst>
  <p:sldIdLst>
    <p:sldId id="1672" r:id="rId5"/>
    <p:sldId id="1901" r:id="rId6"/>
    <p:sldId id="1916" r:id="rId7"/>
    <p:sldId id="1903" r:id="rId8"/>
    <p:sldId id="1963" r:id="rId9"/>
    <p:sldId id="1952" r:id="rId10"/>
    <p:sldId id="1979" r:id="rId11"/>
    <p:sldId id="1953" r:id="rId12"/>
    <p:sldId id="1980" r:id="rId13"/>
    <p:sldId id="1954" r:id="rId14"/>
    <p:sldId id="1955" r:id="rId15"/>
    <p:sldId id="1981" r:id="rId16"/>
    <p:sldId id="1957" r:id="rId17"/>
    <p:sldId id="1956" r:id="rId18"/>
    <p:sldId id="1964" r:id="rId19"/>
    <p:sldId id="1959" r:id="rId20"/>
    <p:sldId id="1984" r:id="rId21"/>
    <p:sldId id="1983" r:id="rId22"/>
    <p:sldId id="1982" r:id="rId23"/>
    <p:sldId id="1985" r:id="rId24"/>
    <p:sldId id="1960" r:id="rId25"/>
    <p:sldId id="1965" r:id="rId26"/>
    <p:sldId id="1994" r:id="rId27"/>
    <p:sldId id="1837" r:id="rId28"/>
    <p:sldId id="1966" r:id="rId29"/>
    <p:sldId id="1829" r:id="rId30"/>
    <p:sldId id="1830" r:id="rId31"/>
    <p:sldId id="1728" r:id="rId32"/>
    <p:sldId id="1913" r:id="rId33"/>
    <p:sldId id="1832" r:id="rId34"/>
    <p:sldId id="1738" r:id="rId35"/>
    <p:sldId id="1911" r:id="rId36"/>
    <p:sldId id="1912" r:id="rId37"/>
    <p:sldId id="1742" r:id="rId38"/>
    <p:sldId id="1743" r:id="rId39"/>
    <p:sldId id="1744" r:id="rId40"/>
    <p:sldId id="1909" r:id="rId41"/>
    <p:sldId id="1910" r:id="rId42"/>
    <p:sldId id="1775" r:id="rId43"/>
    <p:sldId id="1749" r:id="rId44"/>
    <p:sldId id="1914" r:id="rId45"/>
    <p:sldId id="1762" r:id="rId46"/>
    <p:sldId id="1763" r:id="rId47"/>
    <p:sldId id="1779" r:id="rId48"/>
    <p:sldId id="1780" r:id="rId49"/>
    <p:sldId id="1969" r:id="rId50"/>
    <p:sldId id="1936" r:id="rId51"/>
    <p:sldId id="1886" r:id="rId52"/>
    <p:sldId id="1887" r:id="rId53"/>
    <p:sldId id="1992" r:id="rId54"/>
    <p:sldId id="1993" r:id="rId55"/>
    <p:sldId id="1784" r:id="rId56"/>
    <p:sldId id="1880" r:id="rId57"/>
    <p:sldId id="1782" r:id="rId58"/>
    <p:sldId id="1854" r:id="rId59"/>
    <p:sldId id="1856" r:id="rId60"/>
    <p:sldId id="1855" r:id="rId61"/>
    <p:sldId id="1785" r:id="rId62"/>
    <p:sldId id="1787" r:id="rId63"/>
    <p:sldId id="1857" r:id="rId64"/>
    <p:sldId id="1788" r:id="rId65"/>
    <p:sldId id="1862" r:id="rId66"/>
    <p:sldId id="1864" r:id="rId67"/>
    <p:sldId id="1865" r:id="rId68"/>
    <p:sldId id="1866" r:id="rId69"/>
    <p:sldId id="1867" r:id="rId70"/>
    <p:sldId id="1938" r:id="rId71"/>
    <p:sldId id="1869" r:id="rId72"/>
    <p:sldId id="1870" r:id="rId73"/>
    <p:sldId id="1873" r:id="rId74"/>
    <p:sldId id="1871" r:id="rId75"/>
    <p:sldId id="1872" r:id="rId76"/>
    <p:sldId id="1883" r:id="rId77"/>
    <p:sldId id="1882" r:id="rId78"/>
    <p:sldId id="1881" r:id="rId79"/>
    <p:sldId id="1884" r:id="rId80"/>
    <p:sldId id="1790" r:id="rId81"/>
    <p:sldId id="1939" r:id="rId82"/>
    <p:sldId id="1791" r:id="rId83"/>
    <p:sldId id="1792" r:id="rId84"/>
    <p:sldId id="1801" r:id="rId85"/>
    <p:sldId id="1941" r:id="rId86"/>
    <p:sldId id="1878" r:id="rId87"/>
    <p:sldId id="1885" r:id="rId88"/>
    <p:sldId id="1799" r:id="rId89"/>
    <p:sldId id="1879" r:id="rId90"/>
    <p:sldId id="1800" r:id="rId91"/>
    <p:sldId id="1970" r:id="rId92"/>
    <p:sldId id="1890" r:id="rId93"/>
    <p:sldId id="1840" r:id="rId94"/>
    <p:sldId id="1934" r:id="rId95"/>
    <p:sldId id="1935" r:id="rId96"/>
    <p:sldId id="1971" r:id="rId97"/>
    <p:sldId id="1972" r:id="rId98"/>
    <p:sldId id="1973" r:id="rId99"/>
    <p:sldId id="1974" r:id="rId100"/>
    <p:sldId id="1975" r:id="rId101"/>
    <p:sldId id="1976" r:id="rId102"/>
    <p:sldId id="1895" r:id="rId103"/>
    <p:sldId id="1977" r:id="rId104"/>
    <p:sldId id="1987" r:id="rId105"/>
    <p:sldId id="1995" r:id="rId106"/>
    <p:sldId id="1996" r:id="rId107"/>
    <p:sldId id="1900" r:id="rId108"/>
    <p:sldId id="1997" r:id="rId109"/>
    <p:sldId id="1825" r:id="rId110"/>
    <p:sldId id="1826" r:id="rId111"/>
    <p:sldId id="1946" r:id="rId112"/>
    <p:sldId id="1947" r:id="rId113"/>
    <p:sldId id="1874" r:id="rId114"/>
    <p:sldId id="1967" r:id="rId115"/>
    <p:sldId id="1768" r:id="rId116"/>
    <p:sldId id="1733" r:id="rId117"/>
    <p:sldId id="1734" r:id="rId118"/>
    <p:sldId id="1735" r:id="rId119"/>
    <p:sldId id="1942" r:id="rId120"/>
    <p:sldId id="1919" r:id="rId121"/>
    <p:sldId id="1988" r:id="rId122"/>
    <p:sldId id="1989" r:id="rId123"/>
    <p:sldId id="1990" r:id="rId124"/>
    <p:sldId id="1944" r:id="rId125"/>
    <p:sldId id="1991" r:id="rId126"/>
    <p:sldId id="1902" r:id="rId127"/>
    <p:sldId id="1945" r:id="rId128"/>
    <p:sldId id="1793" r:id="rId129"/>
    <p:sldId id="1794" r:id="rId130"/>
    <p:sldId id="1795" r:id="rId131"/>
    <p:sldId id="1796" r:id="rId132"/>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Kate Kuzel" initials="KK" lastIdx="73" clrIdx="4">
    <p:extLst>
      <p:ext uri="{19B8F6BF-5375-455C-9EA6-DF929625EA0E}">
        <p15:presenceInfo xmlns:p15="http://schemas.microsoft.com/office/powerpoint/2012/main" userId="S-1-5-21-2127521184-1604012920-1887927527-22427451" providerId="AD"/>
      </p:ext>
    </p:extLst>
  </p:cmAuthor>
  <p:cmAuthor id="5" name="Caitlin McCabe" initials="CM" lastIdx="2" clrIdx="5">
    <p:extLst>
      <p:ext uri="{19B8F6BF-5375-455C-9EA6-DF929625EA0E}">
        <p15:presenceInfo xmlns:p15="http://schemas.microsoft.com/office/powerpoint/2012/main" userId="S-1-5-21-124525095-708259637-1543119021-937394" providerId="AD"/>
      </p:ext>
    </p:extLst>
  </p:cmAuthor>
  <p:cmAuthor id="6" name="Zhehuai Chen" initials="ZC" lastIdx="1" clrIdx="6">
    <p:extLst>
      <p:ext uri="{19B8F6BF-5375-455C-9EA6-DF929625EA0E}">
        <p15:presenceInfo xmlns:p15="http://schemas.microsoft.com/office/powerpoint/2012/main" userId="S-1-5-21-2127521184-1604012920-1887927527-264625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a:srgbClr val="00BCF2"/>
    <a:srgbClr val="F8F8F8"/>
    <a:srgbClr val="242124"/>
    <a:srgbClr val="3B539E"/>
    <a:srgbClr val="BFBFBF"/>
    <a:srgbClr val="002050"/>
    <a:srgbClr val="FFFFFF"/>
    <a:srgbClr val="005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3168" autoAdjust="0"/>
  </p:normalViewPr>
  <p:slideViewPr>
    <p:cSldViewPr>
      <p:cViewPr varScale="1">
        <p:scale>
          <a:sx n="104" d="100"/>
          <a:sy n="104" d="100"/>
        </p:scale>
        <p:origin x="972"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48" d="100"/>
        <a:sy n="48" d="100"/>
      </p:scale>
      <p:origin x="0" y="-4982"/>
    </p:cViewPr>
  </p:sorterViewPr>
  <p:notesViewPr>
    <p:cSldViewPr showGuides="1">
      <p:cViewPr varScale="1">
        <p:scale>
          <a:sx n="83" d="100"/>
          <a:sy n="83" d="100"/>
        </p:scale>
        <p:origin x="2328"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handoutMaster" Target="handoutMasters/handoutMaster1.xml"/><Relationship Id="rId13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18370B-9E94-4FBD-B8A4-BCA73D679E55}"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zh-CN" altLang="en-US"/>
        </a:p>
      </dgm:t>
    </dgm:pt>
    <dgm:pt modelId="{92706C3C-5D69-4F7E-A33F-4407AA4637F8}">
      <dgm:prSet phldrT="[文本]"/>
      <dgm:spPr/>
      <dgm:t>
        <a:bodyPr/>
        <a:lstStyle/>
        <a:p>
          <a:r>
            <a:rPr lang="zh-CN" altLang="en-US" dirty="0"/>
            <a:t>词图重估</a:t>
          </a:r>
        </a:p>
      </dgm:t>
    </dgm:pt>
    <dgm:pt modelId="{544A4B4D-62DC-49C8-9899-306543357C04}" type="parTrans" cxnId="{0F1BD92C-78BD-4615-8592-1B036B778582}">
      <dgm:prSet/>
      <dgm:spPr/>
      <dgm:t>
        <a:bodyPr/>
        <a:lstStyle/>
        <a:p>
          <a:endParaRPr lang="zh-CN" altLang="en-US"/>
        </a:p>
      </dgm:t>
    </dgm:pt>
    <dgm:pt modelId="{B6ACB5C4-4B8E-4CFD-8DC8-7AA7DD167476}" type="sibTrans" cxnId="{0F1BD92C-78BD-4615-8592-1B036B778582}">
      <dgm:prSet/>
      <dgm:spPr/>
      <dgm:t>
        <a:bodyPr/>
        <a:lstStyle/>
        <a:p>
          <a:endParaRPr lang="zh-CN" altLang="en-US"/>
        </a:p>
      </dgm:t>
    </dgm:pt>
    <dgm:pt modelId="{C6A91D9F-1BA5-45E4-9225-120C4A2BFB72}">
      <dgm:prSet phldrT="[文本]"/>
      <dgm:spPr/>
      <dgm:t>
        <a:bodyPr/>
        <a:lstStyle/>
        <a:p>
          <a:r>
            <a:rPr lang="zh-CN" altLang="en-US" dirty="0"/>
            <a:t>置信度</a:t>
          </a:r>
        </a:p>
      </dgm:t>
    </dgm:pt>
    <dgm:pt modelId="{C07EE14E-A3F5-4D80-A389-67A51800470F}" type="parTrans" cxnId="{10EAAAA6-5917-4F8E-AFAB-B2C5135350C4}">
      <dgm:prSet/>
      <dgm:spPr/>
      <dgm:t>
        <a:bodyPr/>
        <a:lstStyle/>
        <a:p>
          <a:endParaRPr lang="zh-CN" altLang="en-US"/>
        </a:p>
      </dgm:t>
    </dgm:pt>
    <dgm:pt modelId="{AD2C930E-A2C7-4F82-8814-24EBA7B07C16}" type="sibTrans" cxnId="{10EAAAA6-5917-4F8E-AFAB-B2C5135350C4}">
      <dgm:prSet/>
      <dgm:spPr/>
      <dgm:t>
        <a:bodyPr/>
        <a:lstStyle/>
        <a:p>
          <a:endParaRPr lang="zh-CN" altLang="en-US"/>
        </a:p>
      </dgm:t>
    </dgm:pt>
    <dgm:pt modelId="{D4219D68-620C-41C0-BB5C-7B48C5174F74}">
      <dgm:prSet phldrT="[文本]"/>
      <dgm:spPr/>
      <dgm:t>
        <a:bodyPr/>
        <a:lstStyle/>
        <a:p>
          <a:r>
            <a:rPr lang="zh-CN" altLang="en-US" dirty="0"/>
            <a:t>混淆网络生成</a:t>
          </a:r>
        </a:p>
      </dgm:t>
    </dgm:pt>
    <dgm:pt modelId="{49BC4080-7F49-4C76-B072-30ADDF0F4691}" type="parTrans" cxnId="{DE295381-809A-47F4-B58F-A3DE1E673A10}">
      <dgm:prSet/>
      <dgm:spPr/>
      <dgm:t>
        <a:bodyPr/>
        <a:lstStyle/>
        <a:p>
          <a:endParaRPr lang="zh-CN" altLang="en-US"/>
        </a:p>
      </dgm:t>
    </dgm:pt>
    <dgm:pt modelId="{70190F7E-F667-4F25-82DD-36A8A688E67F}" type="sibTrans" cxnId="{DE295381-809A-47F4-B58F-A3DE1E673A10}">
      <dgm:prSet/>
      <dgm:spPr/>
      <dgm:t>
        <a:bodyPr/>
        <a:lstStyle/>
        <a:p>
          <a:endParaRPr lang="zh-CN" altLang="en-US"/>
        </a:p>
      </dgm:t>
    </dgm:pt>
    <dgm:pt modelId="{25959A62-7613-4A8D-A68C-2DB6FB325EF8}">
      <dgm:prSet phldrT="[文本]"/>
      <dgm:spPr/>
      <dgm:t>
        <a:bodyPr/>
        <a:lstStyle/>
        <a:p>
          <a:r>
            <a:rPr lang="en-US" altLang="zh-CN" dirty="0"/>
            <a:t>etc.</a:t>
          </a:r>
          <a:endParaRPr lang="zh-CN" altLang="en-US" dirty="0"/>
        </a:p>
      </dgm:t>
    </dgm:pt>
    <dgm:pt modelId="{FEA8287A-F302-462B-9C35-861B922F4694}" type="parTrans" cxnId="{B35C2721-1FC8-40EC-B763-F0CFEBEC0548}">
      <dgm:prSet/>
      <dgm:spPr/>
      <dgm:t>
        <a:bodyPr/>
        <a:lstStyle/>
        <a:p>
          <a:endParaRPr lang="zh-CN" altLang="en-US"/>
        </a:p>
      </dgm:t>
    </dgm:pt>
    <dgm:pt modelId="{FC2CDFE8-DCDA-4456-9A0B-0AD191046330}" type="sibTrans" cxnId="{B35C2721-1FC8-40EC-B763-F0CFEBEC0548}">
      <dgm:prSet/>
      <dgm:spPr/>
      <dgm:t>
        <a:bodyPr/>
        <a:lstStyle/>
        <a:p>
          <a:endParaRPr lang="zh-CN" altLang="en-US"/>
        </a:p>
      </dgm:t>
    </dgm:pt>
    <dgm:pt modelId="{3650DF81-0A10-4EE8-B775-2A49FA840BAE}">
      <dgm:prSet phldrT="[文本]"/>
      <dgm:spPr/>
      <dgm:t>
        <a:bodyPr/>
        <a:lstStyle/>
        <a:p>
          <a:r>
            <a:rPr lang="zh-CN" altLang="en-US" dirty="0"/>
            <a:t>鉴别性训练</a:t>
          </a:r>
        </a:p>
      </dgm:t>
    </dgm:pt>
    <dgm:pt modelId="{495CD81E-5029-45F8-96E6-E05575120BAD}" type="parTrans" cxnId="{02C3ED46-AE18-4B17-8D04-8EAFA974AAB5}">
      <dgm:prSet/>
      <dgm:spPr/>
      <dgm:t>
        <a:bodyPr/>
        <a:lstStyle/>
        <a:p>
          <a:endParaRPr lang="zh-CN" altLang="en-US"/>
        </a:p>
      </dgm:t>
    </dgm:pt>
    <dgm:pt modelId="{C78754EC-6B6A-440F-B376-BC6687095BC9}" type="sibTrans" cxnId="{02C3ED46-AE18-4B17-8D04-8EAFA974AAB5}">
      <dgm:prSet/>
      <dgm:spPr/>
      <dgm:t>
        <a:bodyPr/>
        <a:lstStyle/>
        <a:p>
          <a:endParaRPr lang="zh-CN" altLang="en-US"/>
        </a:p>
      </dgm:t>
    </dgm:pt>
    <dgm:pt modelId="{280AB6CE-3728-4D15-BB4D-EC5088501015}" type="pres">
      <dgm:prSet presAssocID="{1C18370B-9E94-4FBD-B8A4-BCA73D679E55}" presName="Name0" presStyleCnt="0">
        <dgm:presLayoutVars>
          <dgm:chMax val="7"/>
          <dgm:chPref val="7"/>
          <dgm:dir/>
        </dgm:presLayoutVars>
      </dgm:prSet>
      <dgm:spPr/>
    </dgm:pt>
    <dgm:pt modelId="{18D8DBE0-604C-4407-BE26-944884DB0663}" type="pres">
      <dgm:prSet presAssocID="{1C18370B-9E94-4FBD-B8A4-BCA73D679E55}" presName="Name1" presStyleCnt="0"/>
      <dgm:spPr/>
    </dgm:pt>
    <dgm:pt modelId="{C365B4D0-3086-4D5D-8DE7-E53CBBD41553}" type="pres">
      <dgm:prSet presAssocID="{1C18370B-9E94-4FBD-B8A4-BCA73D679E55}" presName="cycle" presStyleCnt="0"/>
      <dgm:spPr/>
    </dgm:pt>
    <dgm:pt modelId="{57AA08DC-0B09-4B92-A776-502C5C310B8D}" type="pres">
      <dgm:prSet presAssocID="{1C18370B-9E94-4FBD-B8A4-BCA73D679E55}" presName="srcNode" presStyleLbl="node1" presStyleIdx="0" presStyleCnt="5"/>
      <dgm:spPr/>
    </dgm:pt>
    <dgm:pt modelId="{2A9D444B-64A4-419E-8311-2DFE84B14DD4}" type="pres">
      <dgm:prSet presAssocID="{1C18370B-9E94-4FBD-B8A4-BCA73D679E55}" presName="conn" presStyleLbl="parChTrans1D2" presStyleIdx="0" presStyleCnt="1"/>
      <dgm:spPr/>
    </dgm:pt>
    <dgm:pt modelId="{A8A74C58-BB02-46ED-B5ED-B1FA7FB50C48}" type="pres">
      <dgm:prSet presAssocID="{1C18370B-9E94-4FBD-B8A4-BCA73D679E55}" presName="extraNode" presStyleLbl="node1" presStyleIdx="0" presStyleCnt="5"/>
      <dgm:spPr/>
    </dgm:pt>
    <dgm:pt modelId="{688358F3-8A07-4B27-966E-B4E763DBEA01}" type="pres">
      <dgm:prSet presAssocID="{1C18370B-9E94-4FBD-B8A4-BCA73D679E55}" presName="dstNode" presStyleLbl="node1" presStyleIdx="0" presStyleCnt="5"/>
      <dgm:spPr/>
    </dgm:pt>
    <dgm:pt modelId="{B1BBC210-D30B-4E25-A562-B8A439870295}" type="pres">
      <dgm:prSet presAssocID="{92706C3C-5D69-4F7E-A33F-4407AA4637F8}" presName="text_1" presStyleLbl="node1" presStyleIdx="0" presStyleCnt="5">
        <dgm:presLayoutVars>
          <dgm:bulletEnabled val="1"/>
        </dgm:presLayoutVars>
      </dgm:prSet>
      <dgm:spPr/>
    </dgm:pt>
    <dgm:pt modelId="{8E7D5DAA-6BBA-40A4-8F9C-CE994048D133}" type="pres">
      <dgm:prSet presAssocID="{92706C3C-5D69-4F7E-A33F-4407AA4637F8}" presName="accent_1" presStyleCnt="0"/>
      <dgm:spPr/>
    </dgm:pt>
    <dgm:pt modelId="{0848B772-783B-44DF-8A45-E4F92120FD40}" type="pres">
      <dgm:prSet presAssocID="{92706C3C-5D69-4F7E-A33F-4407AA4637F8}" presName="accentRepeatNode" presStyleLbl="solidFgAcc1" presStyleIdx="0" presStyleCnt="5"/>
      <dgm:spPr/>
    </dgm:pt>
    <dgm:pt modelId="{486830E8-A89E-4F44-9FD6-C50AC9468D8F}" type="pres">
      <dgm:prSet presAssocID="{3650DF81-0A10-4EE8-B775-2A49FA840BAE}" presName="text_2" presStyleLbl="node1" presStyleIdx="1" presStyleCnt="5">
        <dgm:presLayoutVars>
          <dgm:bulletEnabled val="1"/>
        </dgm:presLayoutVars>
      </dgm:prSet>
      <dgm:spPr/>
    </dgm:pt>
    <dgm:pt modelId="{0A2AA436-9007-47DF-ABC9-84FA32D380D8}" type="pres">
      <dgm:prSet presAssocID="{3650DF81-0A10-4EE8-B775-2A49FA840BAE}" presName="accent_2" presStyleCnt="0"/>
      <dgm:spPr/>
    </dgm:pt>
    <dgm:pt modelId="{87883F0D-F4B3-4DFA-9510-061A1368924E}" type="pres">
      <dgm:prSet presAssocID="{3650DF81-0A10-4EE8-B775-2A49FA840BAE}" presName="accentRepeatNode" presStyleLbl="solidFgAcc1" presStyleIdx="1" presStyleCnt="5"/>
      <dgm:spPr/>
    </dgm:pt>
    <dgm:pt modelId="{12947817-38CA-4CFF-AC50-53F85CF16493}" type="pres">
      <dgm:prSet presAssocID="{C6A91D9F-1BA5-45E4-9225-120C4A2BFB72}" presName="text_3" presStyleLbl="node1" presStyleIdx="2" presStyleCnt="5">
        <dgm:presLayoutVars>
          <dgm:bulletEnabled val="1"/>
        </dgm:presLayoutVars>
      </dgm:prSet>
      <dgm:spPr/>
    </dgm:pt>
    <dgm:pt modelId="{BC4A609C-BCEA-4EC2-9FC1-BAF5187AAFBA}" type="pres">
      <dgm:prSet presAssocID="{C6A91D9F-1BA5-45E4-9225-120C4A2BFB72}" presName="accent_3" presStyleCnt="0"/>
      <dgm:spPr/>
    </dgm:pt>
    <dgm:pt modelId="{9CD966A3-C083-4A6B-851B-CF8087CAD57B}" type="pres">
      <dgm:prSet presAssocID="{C6A91D9F-1BA5-45E4-9225-120C4A2BFB72}" presName="accentRepeatNode" presStyleLbl="solidFgAcc1" presStyleIdx="2" presStyleCnt="5"/>
      <dgm:spPr/>
    </dgm:pt>
    <dgm:pt modelId="{0AC487A4-B25A-4301-989E-F38318E8091F}" type="pres">
      <dgm:prSet presAssocID="{D4219D68-620C-41C0-BB5C-7B48C5174F74}" presName="text_4" presStyleLbl="node1" presStyleIdx="3" presStyleCnt="5">
        <dgm:presLayoutVars>
          <dgm:bulletEnabled val="1"/>
        </dgm:presLayoutVars>
      </dgm:prSet>
      <dgm:spPr/>
    </dgm:pt>
    <dgm:pt modelId="{B34E20CF-43EB-4AB0-87BB-8A364CE44F13}" type="pres">
      <dgm:prSet presAssocID="{D4219D68-620C-41C0-BB5C-7B48C5174F74}" presName="accent_4" presStyleCnt="0"/>
      <dgm:spPr/>
    </dgm:pt>
    <dgm:pt modelId="{54D7E355-427D-4B89-81F7-9D3DFA9C2522}" type="pres">
      <dgm:prSet presAssocID="{D4219D68-620C-41C0-BB5C-7B48C5174F74}" presName="accentRepeatNode" presStyleLbl="solidFgAcc1" presStyleIdx="3" presStyleCnt="5"/>
      <dgm:spPr/>
    </dgm:pt>
    <dgm:pt modelId="{C7DA9949-077A-453C-8A5D-FBB988FC8A61}" type="pres">
      <dgm:prSet presAssocID="{25959A62-7613-4A8D-A68C-2DB6FB325EF8}" presName="text_5" presStyleLbl="node1" presStyleIdx="4" presStyleCnt="5">
        <dgm:presLayoutVars>
          <dgm:bulletEnabled val="1"/>
        </dgm:presLayoutVars>
      </dgm:prSet>
      <dgm:spPr/>
    </dgm:pt>
    <dgm:pt modelId="{9B23C74A-3E86-4341-A737-6C024A933C68}" type="pres">
      <dgm:prSet presAssocID="{25959A62-7613-4A8D-A68C-2DB6FB325EF8}" presName="accent_5" presStyleCnt="0"/>
      <dgm:spPr/>
    </dgm:pt>
    <dgm:pt modelId="{95B1FB79-BCA7-43C7-BAE6-71CC4282C0DB}" type="pres">
      <dgm:prSet presAssocID="{25959A62-7613-4A8D-A68C-2DB6FB325EF8}" presName="accentRepeatNode" presStyleLbl="solidFgAcc1" presStyleIdx="4" presStyleCnt="5"/>
      <dgm:spPr/>
    </dgm:pt>
  </dgm:ptLst>
  <dgm:cxnLst>
    <dgm:cxn modelId="{AA76E10F-7C46-45ED-B9A4-2D9C23D4A933}" type="presOf" srcId="{3650DF81-0A10-4EE8-B775-2A49FA840BAE}" destId="{486830E8-A89E-4F44-9FD6-C50AC9468D8F}" srcOrd="0" destOrd="0" presId="urn:microsoft.com/office/officeart/2008/layout/VerticalCurvedList"/>
    <dgm:cxn modelId="{B35C2721-1FC8-40EC-B763-F0CFEBEC0548}" srcId="{1C18370B-9E94-4FBD-B8A4-BCA73D679E55}" destId="{25959A62-7613-4A8D-A68C-2DB6FB325EF8}" srcOrd="4" destOrd="0" parTransId="{FEA8287A-F302-462B-9C35-861B922F4694}" sibTransId="{FC2CDFE8-DCDA-4456-9A0B-0AD191046330}"/>
    <dgm:cxn modelId="{0F1BD92C-78BD-4615-8592-1B036B778582}" srcId="{1C18370B-9E94-4FBD-B8A4-BCA73D679E55}" destId="{92706C3C-5D69-4F7E-A33F-4407AA4637F8}" srcOrd="0" destOrd="0" parTransId="{544A4B4D-62DC-49C8-9899-306543357C04}" sibTransId="{B6ACB5C4-4B8E-4CFD-8DC8-7AA7DD167476}"/>
    <dgm:cxn modelId="{4F26BB33-D309-41F4-82D7-26CDD7ABD967}" type="presOf" srcId="{25959A62-7613-4A8D-A68C-2DB6FB325EF8}" destId="{C7DA9949-077A-453C-8A5D-FBB988FC8A61}" srcOrd="0" destOrd="0" presId="urn:microsoft.com/office/officeart/2008/layout/VerticalCurvedList"/>
    <dgm:cxn modelId="{509BC85C-2557-48D1-AC2E-2A1BC5A12568}" type="presOf" srcId="{C6A91D9F-1BA5-45E4-9225-120C4A2BFB72}" destId="{12947817-38CA-4CFF-AC50-53F85CF16493}" srcOrd="0" destOrd="0" presId="urn:microsoft.com/office/officeart/2008/layout/VerticalCurvedList"/>
    <dgm:cxn modelId="{02C3ED46-AE18-4B17-8D04-8EAFA974AAB5}" srcId="{1C18370B-9E94-4FBD-B8A4-BCA73D679E55}" destId="{3650DF81-0A10-4EE8-B775-2A49FA840BAE}" srcOrd="1" destOrd="0" parTransId="{495CD81E-5029-45F8-96E6-E05575120BAD}" sibTransId="{C78754EC-6B6A-440F-B376-BC6687095BC9}"/>
    <dgm:cxn modelId="{DE295381-809A-47F4-B58F-A3DE1E673A10}" srcId="{1C18370B-9E94-4FBD-B8A4-BCA73D679E55}" destId="{D4219D68-620C-41C0-BB5C-7B48C5174F74}" srcOrd="3" destOrd="0" parTransId="{49BC4080-7F49-4C76-B072-30ADDF0F4691}" sibTransId="{70190F7E-F667-4F25-82DD-36A8A688E67F}"/>
    <dgm:cxn modelId="{412BBE8B-D5CD-4E8A-8168-27E66623F411}" type="presOf" srcId="{D4219D68-620C-41C0-BB5C-7B48C5174F74}" destId="{0AC487A4-B25A-4301-989E-F38318E8091F}" srcOrd="0" destOrd="0" presId="urn:microsoft.com/office/officeart/2008/layout/VerticalCurvedList"/>
    <dgm:cxn modelId="{10EAAAA6-5917-4F8E-AFAB-B2C5135350C4}" srcId="{1C18370B-9E94-4FBD-B8A4-BCA73D679E55}" destId="{C6A91D9F-1BA5-45E4-9225-120C4A2BFB72}" srcOrd="2" destOrd="0" parTransId="{C07EE14E-A3F5-4D80-A389-67A51800470F}" sibTransId="{AD2C930E-A2C7-4F82-8814-24EBA7B07C16}"/>
    <dgm:cxn modelId="{4C4322E4-3AA8-4041-A964-65F3BEC73C48}" type="presOf" srcId="{B6ACB5C4-4B8E-4CFD-8DC8-7AA7DD167476}" destId="{2A9D444B-64A4-419E-8311-2DFE84B14DD4}" srcOrd="0" destOrd="0" presId="urn:microsoft.com/office/officeart/2008/layout/VerticalCurvedList"/>
    <dgm:cxn modelId="{B4E43EE6-27F2-43E2-B846-1464143A0D3B}" type="presOf" srcId="{1C18370B-9E94-4FBD-B8A4-BCA73D679E55}" destId="{280AB6CE-3728-4D15-BB4D-EC5088501015}" srcOrd="0" destOrd="0" presId="urn:microsoft.com/office/officeart/2008/layout/VerticalCurvedList"/>
    <dgm:cxn modelId="{56E49AE8-8FEC-4048-A76E-7682C2FEC344}" type="presOf" srcId="{92706C3C-5D69-4F7E-A33F-4407AA4637F8}" destId="{B1BBC210-D30B-4E25-A562-B8A439870295}" srcOrd="0" destOrd="0" presId="urn:microsoft.com/office/officeart/2008/layout/VerticalCurvedList"/>
    <dgm:cxn modelId="{D26FEBD3-A43B-499F-8724-812F71C4AE4E}" type="presParOf" srcId="{280AB6CE-3728-4D15-BB4D-EC5088501015}" destId="{18D8DBE0-604C-4407-BE26-944884DB0663}" srcOrd="0" destOrd="0" presId="urn:microsoft.com/office/officeart/2008/layout/VerticalCurvedList"/>
    <dgm:cxn modelId="{6AB56F8E-1D73-4D2C-A628-C3E244CFBF77}" type="presParOf" srcId="{18D8DBE0-604C-4407-BE26-944884DB0663}" destId="{C365B4D0-3086-4D5D-8DE7-E53CBBD41553}" srcOrd="0" destOrd="0" presId="urn:microsoft.com/office/officeart/2008/layout/VerticalCurvedList"/>
    <dgm:cxn modelId="{309AB255-2D53-4070-BDF6-A90D35167DD4}" type="presParOf" srcId="{C365B4D0-3086-4D5D-8DE7-E53CBBD41553}" destId="{57AA08DC-0B09-4B92-A776-502C5C310B8D}" srcOrd="0" destOrd="0" presId="urn:microsoft.com/office/officeart/2008/layout/VerticalCurvedList"/>
    <dgm:cxn modelId="{A0923A59-771C-4AE7-9E2F-F32DBFC837DE}" type="presParOf" srcId="{C365B4D0-3086-4D5D-8DE7-E53CBBD41553}" destId="{2A9D444B-64A4-419E-8311-2DFE84B14DD4}" srcOrd="1" destOrd="0" presId="urn:microsoft.com/office/officeart/2008/layout/VerticalCurvedList"/>
    <dgm:cxn modelId="{F8447472-C243-4597-8AF7-1B71B245A14F}" type="presParOf" srcId="{C365B4D0-3086-4D5D-8DE7-E53CBBD41553}" destId="{A8A74C58-BB02-46ED-B5ED-B1FA7FB50C48}" srcOrd="2" destOrd="0" presId="urn:microsoft.com/office/officeart/2008/layout/VerticalCurvedList"/>
    <dgm:cxn modelId="{26FD894A-05CF-4A1F-BB34-41D3A55E9568}" type="presParOf" srcId="{C365B4D0-3086-4D5D-8DE7-E53CBBD41553}" destId="{688358F3-8A07-4B27-966E-B4E763DBEA01}" srcOrd="3" destOrd="0" presId="urn:microsoft.com/office/officeart/2008/layout/VerticalCurvedList"/>
    <dgm:cxn modelId="{6C820E2D-57BE-4924-BF14-8E500B87B40F}" type="presParOf" srcId="{18D8DBE0-604C-4407-BE26-944884DB0663}" destId="{B1BBC210-D30B-4E25-A562-B8A439870295}" srcOrd="1" destOrd="0" presId="urn:microsoft.com/office/officeart/2008/layout/VerticalCurvedList"/>
    <dgm:cxn modelId="{10053505-A234-465C-8BBD-D5BD1F352F9B}" type="presParOf" srcId="{18D8DBE0-604C-4407-BE26-944884DB0663}" destId="{8E7D5DAA-6BBA-40A4-8F9C-CE994048D133}" srcOrd="2" destOrd="0" presId="urn:microsoft.com/office/officeart/2008/layout/VerticalCurvedList"/>
    <dgm:cxn modelId="{83D69CA9-BE3C-48D9-89B6-C0290EB15815}" type="presParOf" srcId="{8E7D5DAA-6BBA-40A4-8F9C-CE994048D133}" destId="{0848B772-783B-44DF-8A45-E4F92120FD40}" srcOrd="0" destOrd="0" presId="urn:microsoft.com/office/officeart/2008/layout/VerticalCurvedList"/>
    <dgm:cxn modelId="{08818E60-0F3F-4F16-89D4-B6AB4565B839}" type="presParOf" srcId="{18D8DBE0-604C-4407-BE26-944884DB0663}" destId="{486830E8-A89E-4F44-9FD6-C50AC9468D8F}" srcOrd="3" destOrd="0" presId="urn:microsoft.com/office/officeart/2008/layout/VerticalCurvedList"/>
    <dgm:cxn modelId="{C3860BFA-A359-4C5E-8582-747371F14F57}" type="presParOf" srcId="{18D8DBE0-604C-4407-BE26-944884DB0663}" destId="{0A2AA436-9007-47DF-ABC9-84FA32D380D8}" srcOrd="4" destOrd="0" presId="urn:microsoft.com/office/officeart/2008/layout/VerticalCurvedList"/>
    <dgm:cxn modelId="{B06B34F5-FF18-4345-967E-2F6130439D12}" type="presParOf" srcId="{0A2AA436-9007-47DF-ABC9-84FA32D380D8}" destId="{87883F0D-F4B3-4DFA-9510-061A1368924E}" srcOrd="0" destOrd="0" presId="urn:microsoft.com/office/officeart/2008/layout/VerticalCurvedList"/>
    <dgm:cxn modelId="{0CF865E5-1A90-4D80-9197-76F51C09827A}" type="presParOf" srcId="{18D8DBE0-604C-4407-BE26-944884DB0663}" destId="{12947817-38CA-4CFF-AC50-53F85CF16493}" srcOrd="5" destOrd="0" presId="urn:microsoft.com/office/officeart/2008/layout/VerticalCurvedList"/>
    <dgm:cxn modelId="{D4C41F56-6CBB-4E0A-96B3-CED0EB353709}" type="presParOf" srcId="{18D8DBE0-604C-4407-BE26-944884DB0663}" destId="{BC4A609C-BCEA-4EC2-9FC1-BAF5187AAFBA}" srcOrd="6" destOrd="0" presId="urn:microsoft.com/office/officeart/2008/layout/VerticalCurvedList"/>
    <dgm:cxn modelId="{4ABC2CEA-1FF5-43CD-A224-6F096E517C49}" type="presParOf" srcId="{BC4A609C-BCEA-4EC2-9FC1-BAF5187AAFBA}" destId="{9CD966A3-C083-4A6B-851B-CF8087CAD57B}" srcOrd="0" destOrd="0" presId="urn:microsoft.com/office/officeart/2008/layout/VerticalCurvedList"/>
    <dgm:cxn modelId="{822D8764-47A7-4DC8-8501-803C32FD35CB}" type="presParOf" srcId="{18D8DBE0-604C-4407-BE26-944884DB0663}" destId="{0AC487A4-B25A-4301-989E-F38318E8091F}" srcOrd="7" destOrd="0" presId="urn:microsoft.com/office/officeart/2008/layout/VerticalCurvedList"/>
    <dgm:cxn modelId="{80AA4DB4-A4D2-4C7A-BBEE-BEF15AF7B5D4}" type="presParOf" srcId="{18D8DBE0-604C-4407-BE26-944884DB0663}" destId="{B34E20CF-43EB-4AB0-87BB-8A364CE44F13}" srcOrd="8" destOrd="0" presId="urn:microsoft.com/office/officeart/2008/layout/VerticalCurvedList"/>
    <dgm:cxn modelId="{8F82FD1C-2AFB-4F09-81A0-3925B963B879}" type="presParOf" srcId="{B34E20CF-43EB-4AB0-87BB-8A364CE44F13}" destId="{54D7E355-427D-4B89-81F7-9D3DFA9C2522}" srcOrd="0" destOrd="0" presId="urn:microsoft.com/office/officeart/2008/layout/VerticalCurvedList"/>
    <dgm:cxn modelId="{77DCB301-46EA-4790-A05A-7B3775B40634}" type="presParOf" srcId="{18D8DBE0-604C-4407-BE26-944884DB0663}" destId="{C7DA9949-077A-453C-8A5D-FBB988FC8A61}" srcOrd="9" destOrd="0" presId="urn:microsoft.com/office/officeart/2008/layout/VerticalCurvedList"/>
    <dgm:cxn modelId="{3714A6C3-2961-434B-8E5A-946A6069C47D}" type="presParOf" srcId="{18D8DBE0-604C-4407-BE26-944884DB0663}" destId="{9B23C74A-3E86-4341-A737-6C024A933C68}" srcOrd="10" destOrd="0" presId="urn:microsoft.com/office/officeart/2008/layout/VerticalCurvedList"/>
    <dgm:cxn modelId="{E9BBCBF1-2D6F-4CE1-B682-DF40EC9E2C91}" type="presParOf" srcId="{9B23C74A-3E86-4341-A737-6C024A933C68}" destId="{95B1FB79-BCA7-43C7-BAE6-71CC4282C0D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A14C4C-2364-4245-B685-042BBCEA3BC9}" type="doc">
      <dgm:prSet loTypeId="urn:microsoft.com/office/officeart/2005/8/layout/hProcess9" loCatId="process" qsTypeId="urn:microsoft.com/office/officeart/2005/8/quickstyle/simple1" qsCatId="simple" csTypeId="urn:microsoft.com/office/officeart/2005/8/colors/accent4_1" csCatId="accent4" phldr="1"/>
      <dgm:spPr/>
    </dgm:pt>
    <dgm:pt modelId="{E29BAE76-6A20-4885-B4CC-82F02130A8AB}">
      <dgm:prSet phldrT="[文本]" custT="1"/>
      <dgm:spPr>
        <a:xfrm>
          <a:off x="2893"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更强的分类器</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和更多的数据</a:t>
          </a:r>
        </a:p>
      </dgm:t>
    </dgm:pt>
    <dgm:pt modelId="{366CD9CC-97D8-447A-ABA3-D64A74D5AA82}" type="parTrans" cxnId="{8D09EF92-1167-47BF-B719-759CAD8390A9}">
      <dgm:prSet/>
      <dgm:spPr/>
      <dgm:t>
        <a:bodyPr/>
        <a:lstStyle/>
        <a:p>
          <a:endParaRPr lang="zh-CN" altLang="en-US" sz="2000"/>
        </a:p>
      </dgm:t>
    </dgm:pt>
    <dgm:pt modelId="{794327F4-0868-43D3-8EAC-3A05013C460A}" type="sibTrans" cxnId="{8D09EF92-1167-47BF-B719-759CAD8390A9}">
      <dgm:prSet/>
      <dgm:spPr/>
      <dgm:t>
        <a:bodyPr/>
        <a:lstStyle/>
        <a:p>
          <a:endParaRPr lang="zh-CN" altLang="en-US" sz="2000"/>
        </a:p>
      </dgm:t>
    </dgm:pt>
    <dgm:pt modelId="{3185F216-A875-449C-9B14-7A7A5576557B}">
      <dgm:prSet phldrT="[文本]" custT="1"/>
      <dgm:spPr>
        <a:xfrm>
          <a:off x="3063755"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更好的序列建模能力</a:t>
          </a:r>
        </a:p>
      </dgm:t>
    </dgm:pt>
    <dgm:pt modelId="{362E8E70-A255-4055-B112-633089F5C83B}" type="parTrans" cxnId="{21655779-816A-4B80-80FE-A0C896507372}">
      <dgm:prSet/>
      <dgm:spPr/>
      <dgm:t>
        <a:bodyPr/>
        <a:lstStyle/>
        <a:p>
          <a:endParaRPr lang="zh-CN" altLang="en-US" sz="2000"/>
        </a:p>
      </dgm:t>
    </dgm:pt>
    <dgm:pt modelId="{FCAA67E8-1556-4605-B8F7-F11DE4469EB6}" type="sibTrans" cxnId="{21655779-816A-4B80-80FE-A0C896507372}">
      <dgm:prSet/>
      <dgm:spPr/>
      <dgm:t>
        <a:bodyPr/>
        <a:lstStyle/>
        <a:p>
          <a:endParaRPr lang="zh-CN" altLang="en-US" sz="2000"/>
        </a:p>
      </dgm:t>
    </dgm:pt>
    <dgm:pt modelId="{20B209DC-E8A1-4C8F-9DF7-9618AE41D99E}">
      <dgm:prSet phldrT="[文本]" custT="1"/>
      <dgm:spPr>
        <a:xfrm>
          <a:off x="6124618"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直接建模</a:t>
          </a:r>
          <a:endParaRPr lang="en-US" altLang="zh-CN" sz="2000" dirty="0">
            <a:solidFill>
              <a:srgbClr val="000000">
                <a:hueOff val="0"/>
                <a:satOff val="0"/>
                <a:lumOff val="0"/>
                <a:alphaOff val="0"/>
              </a:srgbClr>
            </a:solidFill>
            <a:latin typeface="Verdana"/>
            <a:ea typeface="宋体"/>
            <a:cs typeface="+mn-cs"/>
          </a:endParaRPr>
        </a:p>
        <a:p>
          <a:pPr>
            <a:buNone/>
          </a:pPr>
          <a:r>
            <a:rPr lang="zh-CN" altLang="en-US" sz="2000" dirty="0">
              <a:solidFill>
                <a:srgbClr val="000000">
                  <a:hueOff val="0"/>
                  <a:satOff val="0"/>
                  <a:lumOff val="0"/>
                  <a:alphaOff val="0"/>
                </a:srgbClr>
              </a:solidFill>
              <a:latin typeface="Verdana"/>
              <a:ea typeface="宋体"/>
              <a:cs typeface="+mn-cs"/>
            </a:rPr>
            <a:t>音素</a:t>
          </a:r>
          <a:r>
            <a:rPr lang="en-US" altLang="zh-CN" sz="2000" dirty="0">
              <a:solidFill>
                <a:srgbClr val="000000">
                  <a:hueOff val="0"/>
                  <a:satOff val="0"/>
                  <a:lumOff val="0"/>
                  <a:alphaOff val="0"/>
                </a:srgbClr>
              </a:solidFill>
              <a:latin typeface="Verdana"/>
              <a:ea typeface="宋体"/>
              <a:cs typeface="+mn-cs"/>
            </a:rPr>
            <a:t>/</a:t>
          </a:r>
          <a:r>
            <a:rPr lang="zh-CN" altLang="en-US" sz="2000" dirty="0">
              <a:solidFill>
                <a:srgbClr val="000000">
                  <a:hueOff val="0"/>
                  <a:satOff val="0"/>
                  <a:lumOff val="0"/>
                  <a:alphaOff val="0"/>
                </a:srgbClr>
              </a:solidFill>
              <a:latin typeface="Verdana"/>
              <a:ea typeface="宋体"/>
              <a:cs typeface="+mn-cs"/>
            </a:rPr>
            <a:t>字形</a:t>
          </a:r>
          <a:r>
            <a:rPr lang="en-US" altLang="zh-CN" sz="2000" dirty="0">
              <a:solidFill>
                <a:srgbClr val="000000">
                  <a:hueOff val="0"/>
                  <a:satOff val="0"/>
                  <a:lumOff val="0"/>
                  <a:alphaOff val="0"/>
                </a:srgbClr>
              </a:solidFill>
              <a:latin typeface="Verdana"/>
              <a:ea typeface="宋体"/>
              <a:cs typeface="+mn-cs"/>
            </a:rPr>
            <a:t>/</a:t>
          </a:r>
          <a:r>
            <a:rPr lang="zh-CN" altLang="en-US" sz="2000" dirty="0">
              <a:solidFill>
                <a:srgbClr val="000000">
                  <a:hueOff val="0"/>
                  <a:satOff val="0"/>
                  <a:lumOff val="0"/>
                  <a:alphaOff val="0"/>
                </a:srgbClr>
              </a:solidFill>
              <a:latin typeface="Verdana"/>
              <a:ea typeface="宋体"/>
              <a:cs typeface="+mn-cs"/>
            </a:rPr>
            <a:t>词语</a:t>
          </a:r>
        </a:p>
      </dgm:t>
    </dgm:pt>
    <dgm:pt modelId="{6B130E05-353E-4813-ADAC-CE4E76178974}" type="parTrans" cxnId="{67449611-0CCF-4942-8E8F-4A380DE68B48}">
      <dgm:prSet/>
      <dgm:spPr/>
      <dgm:t>
        <a:bodyPr/>
        <a:lstStyle/>
        <a:p>
          <a:endParaRPr lang="zh-CN" altLang="en-US" sz="2000"/>
        </a:p>
      </dgm:t>
    </dgm:pt>
    <dgm:pt modelId="{F9C96EBB-D62D-46FD-8898-86246881DACE}" type="sibTrans" cxnId="{67449611-0CCF-4942-8E8F-4A380DE68B48}">
      <dgm:prSet/>
      <dgm:spPr/>
      <dgm:t>
        <a:bodyPr/>
        <a:lstStyle/>
        <a:p>
          <a:endParaRPr lang="zh-CN" altLang="en-US" sz="2000"/>
        </a:p>
      </dgm:t>
    </dgm:pt>
    <dgm:pt modelId="{DB30BD13-8078-4469-9AB4-8E84866C3EB1}" type="pres">
      <dgm:prSet presAssocID="{A8A14C4C-2364-4245-B685-042BBCEA3BC9}" presName="CompostProcess" presStyleCnt="0">
        <dgm:presLayoutVars>
          <dgm:dir/>
          <dgm:resizeHandles val="exact"/>
        </dgm:presLayoutVars>
      </dgm:prSet>
      <dgm:spPr/>
    </dgm:pt>
    <dgm:pt modelId="{6A772A90-332B-4236-B1D6-436428F7AB84}" type="pres">
      <dgm:prSet presAssocID="{A8A14C4C-2364-4245-B685-042BBCEA3BC9}" presName="arrow" presStyleLbl="bgShp" presStyleIdx="0" presStyleCnt="1"/>
      <dgm:spPr>
        <a:xfrm>
          <a:off x="661511" y="0"/>
          <a:ext cx="7497127" cy="2736303"/>
        </a:xfrm>
        <a:prstGeom prst="rightArrow">
          <a:avLst/>
        </a:prstGeom>
        <a:solidFill>
          <a:srgbClr val="000000">
            <a:tint val="40000"/>
            <a:hueOff val="0"/>
            <a:satOff val="0"/>
            <a:lumOff val="0"/>
            <a:alphaOff val="0"/>
          </a:srgbClr>
        </a:solidFill>
        <a:ln>
          <a:noFill/>
        </a:ln>
        <a:effectLst/>
      </dgm:spPr>
    </dgm:pt>
    <dgm:pt modelId="{B7C9B173-757F-4353-A0BE-E898675AD171}" type="pres">
      <dgm:prSet presAssocID="{A8A14C4C-2364-4245-B685-042BBCEA3BC9}" presName="linearProcess" presStyleCnt="0"/>
      <dgm:spPr/>
    </dgm:pt>
    <dgm:pt modelId="{0D7FD91D-0FB2-4C72-863D-AFA89FB1B975}" type="pres">
      <dgm:prSet presAssocID="{E29BAE76-6A20-4885-B4CC-82F02130A8AB}" presName="textNode" presStyleLbl="node1" presStyleIdx="0" presStyleCnt="3">
        <dgm:presLayoutVars>
          <dgm:bulletEnabled val="1"/>
        </dgm:presLayoutVars>
      </dgm:prSet>
      <dgm:spPr/>
    </dgm:pt>
    <dgm:pt modelId="{2E1D88C3-4530-4613-866C-6E4FBF10B503}" type="pres">
      <dgm:prSet presAssocID="{794327F4-0868-43D3-8EAC-3A05013C460A}" presName="sibTrans" presStyleCnt="0"/>
      <dgm:spPr/>
    </dgm:pt>
    <dgm:pt modelId="{C8618095-D335-4845-AEF4-591B25995CCE}" type="pres">
      <dgm:prSet presAssocID="{3185F216-A875-449C-9B14-7A7A5576557B}" presName="textNode" presStyleLbl="node1" presStyleIdx="1" presStyleCnt="3">
        <dgm:presLayoutVars>
          <dgm:bulletEnabled val="1"/>
        </dgm:presLayoutVars>
      </dgm:prSet>
      <dgm:spPr/>
    </dgm:pt>
    <dgm:pt modelId="{7298A1F3-C49D-4B24-B820-4616527A243C}" type="pres">
      <dgm:prSet presAssocID="{FCAA67E8-1556-4605-B8F7-F11DE4469EB6}" presName="sibTrans" presStyleCnt="0"/>
      <dgm:spPr/>
    </dgm:pt>
    <dgm:pt modelId="{5CE9C90F-761D-4018-9E7A-7DD746746BA5}" type="pres">
      <dgm:prSet presAssocID="{20B209DC-E8A1-4C8F-9DF7-9618AE41D99E}" presName="textNode" presStyleLbl="node1" presStyleIdx="2" presStyleCnt="3">
        <dgm:presLayoutVars>
          <dgm:bulletEnabled val="1"/>
        </dgm:presLayoutVars>
      </dgm:prSet>
      <dgm:spPr/>
    </dgm:pt>
  </dgm:ptLst>
  <dgm:cxnLst>
    <dgm:cxn modelId="{7F424703-E9C0-46DF-B2F9-B933EEB4AD30}" type="presOf" srcId="{A8A14C4C-2364-4245-B685-042BBCEA3BC9}" destId="{DB30BD13-8078-4469-9AB4-8E84866C3EB1}" srcOrd="0" destOrd="0" presId="urn:microsoft.com/office/officeart/2005/8/layout/hProcess9"/>
    <dgm:cxn modelId="{67449611-0CCF-4942-8E8F-4A380DE68B48}" srcId="{A8A14C4C-2364-4245-B685-042BBCEA3BC9}" destId="{20B209DC-E8A1-4C8F-9DF7-9618AE41D99E}" srcOrd="2" destOrd="0" parTransId="{6B130E05-353E-4813-ADAC-CE4E76178974}" sibTransId="{F9C96EBB-D62D-46FD-8898-86246881DACE}"/>
    <dgm:cxn modelId="{9733FF1A-B5A3-476F-9546-1D588FE674B5}" type="presOf" srcId="{E29BAE76-6A20-4885-B4CC-82F02130A8AB}" destId="{0D7FD91D-0FB2-4C72-863D-AFA89FB1B975}" srcOrd="0" destOrd="0" presId="urn:microsoft.com/office/officeart/2005/8/layout/hProcess9"/>
    <dgm:cxn modelId="{21655779-816A-4B80-80FE-A0C896507372}" srcId="{A8A14C4C-2364-4245-B685-042BBCEA3BC9}" destId="{3185F216-A875-449C-9B14-7A7A5576557B}" srcOrd="1" destOrd="0" parTransId="{362E8E70-A255-4055-B112-633089F5C83B}" sibTransId="{FCAA67E8-1556-4605-B8F7-F11DE4469EB6}"/>
    <dgm:cxn modelId="{3B274B8E-4326-44F1-BE37-995235492BC5}" type="presOf" srcId="{3185F216-A875-449C-9B14-7A7A5576557B}" destId="{C8618095-D335-4845-AEF4-591B25995CCE}" srcOrd="0" destOrd="0" presId="urn:microsoft.com/office/officeart/2005/8/layout/hProcess9"/>
    <dgm:cxn modelId="{8D09EF92-1167-47BF-B719-759CAD8390A9}" srcId="{A8A14C4C-2364-4245-B685-042BBCEA3BC9}" destId="{E29BAE76-6A20-4885-B4CC-82F02130A8AB}" srcOrd="0" destOrd="0" parTransId="{366CD9CC-97D8-447A-ABA3-D64A74D5AA82}" sibTransId="{794327F4-0868-43D3-8EAC-3A05013C460A}"/>
    <dgm:cxn modelId="{9179A3F8-D9EC-4733-829E-6CFA160693BA}" type="presOf" srcId="{20B209DC-E8A1-4C8F-9DF7-9618AE41D99E}" destId="{5CE9C90F-761D-4018-9E7A-7DD746746BA5}" srcOrd="0" destOrd="0" presId="urn:microsoft.com/office/officeart/2005/8/layout/hProcess9"/>
    <dgm:cxn modelId="{B936540B-CF0D-4DBD-8C9C-243CA04AAA72}" type="presParOf" srcId="{DB30BD13-8078-4469-9AB4-8E84866C3EB1}" destId="{6A772A90-332B-4236-B1D6-436428F7AB84}" srcOrd="0" destOrd="0" presId="urn:microsoft.com/office/officeart/2005/8/layout/hProcess9"/>
    <dgm:cxn modelId="{F922F277-67B3-4B34-B511-94E42D97293D}" type="presParOf" srcId="{DB30BD13-8078-4469-9AB4-8E84866C3EB1}" destId="{B7C9B173-757F-4353-A0BE-E898675AD171}" srcOrd="1" destOrd="0" presId="urn:microsoft.com/office/officeart/2005/8/layout/hProcess9"/>
    <dgm:cxn modelId="{6D3905AD-98A2-4FEC-A524-D29DCAA1A89F}" type="presParOf" srcId="{B7C9B173-757F-4353-A0BE-E898675AD171}" destId="{0D7FD91D-0FB2-4C72-863D-AFA89FB1B975}" srcOrd="0" destOrd="0" presId="urn:microsoft.com/office/officeart/2005/8/layout/hProcess9"/>
    <dgm:cxn modelId="{B9A31FDF-0DDD-4BCC-B4E9-6E146A171F7F}" type="presParOf" srcId="{B7C9B173-757F-4353-A0BE-E898675AD171}" destId="{2E1D88C3-4530-4613-866C-6E4FBF10B503}" srcOrd="1" destOrd="0" presId="urn:microsoft.com/office/officeart/2005/8/layout/hProcess9"/>
    <dgm:cxn modelId="{DB8A51A1-7B4A-43A6-A806-A57E8B912723}" type="presParOf" srcId="{B7C9B173-757F-4353-A0BE-E898675AD171}" destId="{C8618095-D335-4845-AEF4-591B25995CCE}" srcOrd="2" destOrd="0" presId="urn:microsoft.com/office/officeart/2005/8/layout/hProcess9"/>
    <dgm:cxn modelId="{5F9F1FC1-043E-4637-8104-FCCE5827D3FE}" type="presParOf" srcId="{B7C9B173-757F-4353-A0BE-E898675AD171}" destId="{7298A1F3-C49D-4B24-B820-4616527A243C}" srcOrd="3" destOrd="0" presId="urn:microsoft.com/office/officeart/2005/8/layout/hProcess9"/>
    <dgm:cxn modelId="{C54CD861-66F4-4DBD-BE0D-FE3BFADC64C8}" type="presParOf" srcId="{B7C9B173-757F-4353-A0BE-E898675AD171}" destId="{5CE9C90F-761D-4018-9E7A-7DD746746BA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A14C4C-2364-4245-B685-042BBCEA3BC9}" type="doc">
      <dgm:prSet loTypeId="urn:microsoft.com/office/officeart/2005/8/layout/hProcess9" loCatId="process" qsTypeId="urn:microsoft.com/office/officeart/2005/8/quickstyle/simple1" qsCatId="simple" csTypeId="urn:microsoft.com/office/officeart/2005/8/colors/accent4_1" csCatId="accent4" phldr="1"/>
      <dgm:spPr/>
    </dgm:pt>
    <dgm:pt modelId="{E29BAE76-6A20-4885-B4CC-82F02130A8AB}">
      <dgm:prSet phldrT="[文本]" custT="1"/>
      <dgm:spPr>
        <a:xfrm>
          <a:off x="2893"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更强的分类器和更多的数据</a:t>
          </a:r>
        </a:p>
      </dgm:t>
    </dgm:pt>
    <dgm:pt modelId="{366CD9CC-97D8-447A-ABA3-D64A74D5AA82}" type="parTrans" cxnId="{8D09EF92-1167-47BF-B719-759CAD8390A9}">
      <dgm:prSet/>
      <dgm:spPr/>
      <dgm:t>
        <a:bodyPr/>
        <a:lstStyle/>
        <a:p>
          <a:endParaRPr lang="zh-CN" altLang="en-US" sz="2000"/>
        </a:p>
      </dgm:t>
    </dgm:pt>
    <dgm:pt modelId="{794327F4-0868-43D3-8EAC-3A05013C460A}" type="sibTrans" cxnId="{8D09EF92-1167-47BF-B719-759CAD8390A9}">
      <dgm:prSet/>
      <dgm:spPr/>
      <dgm:t>
        <a:bodyPr/>
        <a:lstStyle/>
        <a:p>
          <a:endParaRPr lang="zh-CN" altLang="en-US" sz="2000"/>
        </a:p>
      </dgm:t>
    </dgm:pt>
    <dgm:pt modelId="{3185F216-A875-449C-9B14-7A7A5576557B}">
      <dgm:prSet phldrT="[文本]" custT="1"/>
      <dgm:spPr>
        <a:xfrm>
          <a:off x="3063755"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更好的序列建模能力</a:t>
          </a:r>
        </a:p>
      </dgm:t>
    </dgm:pt>
    <dgm:pt modelId="{362E8E70-A255-4055-B112-633089F5C83B}" type="parTrans" cxnId="{21655779-816A-4B80-80FE-A0C896507372}">
      <dgm:prSet/>
      <dgm:spPr/>
      <dgm:t>
        <a:bodyPr/>
        <a:lstStyle/>
        <a:p>
          <a:endParaRPr lang="zh-CN" altLang="en-US" sz="2000"/>
        </a:p>
      </dgm:t>
    </dgm:pt>
    <dgm:pt modelId="{FCAA67E8-1556-4605-B8F7-F11DE4469EB6}" type="sibTrans" cxnId="{21655779-816A-4B80-80FE-A0C896507372}">
      <dgm:prSet/>
      <dgm:spPr/>
      <dgm:t>
        <a:bodyPr/>
        <a:lstStyle/>
        <a:p>
          <a:endParaRPr lang="zh-CN" altLang="en-US" sz="2000"/>
        </a:p>
      </dgm:t>
    </dgm:pt>
    <dgm:pt modelId="{20B209DC-E8A1-4C8F-9DF7-9618AE41D99E}">
      <dgm:prSet phldrT="[文本]" custT="1"/>
      <dgm:spPr>
        <a:xfrm>
          <a:off x="6124618" y="820890"/>
          <a:ext cx="2692638"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gm:spPr>
      <dgm:t>
        <a:bodyPr/>
        <a:lstStyle/>
        <a:p>
          <a:pPr>
            <a:buNone/>
          </a:pPr>
          <a:r>
            <a:rPr lang="zh-CN" altLang="en-US" sz="2000" dirty="0">
              <a:solidFill>
                <a:srgbClr val="000000">
                  <a:hueOff val="0"/>
                  <a:satOff val="0"/>
                  <a:lumOff val="0"/>
                  <a:alphaOff val="0"/>
                </a:srgbClr>
              </a:solidFill>
              <a:latin typeface="Verdana"/>
              <a:ea typeface="宋体"/>
              <a:cs typeface="+mn-cs"/>
            </a:rPr>
            <a:t>直接建模音素</a:t>
          </a:r>
          <a:r>
            <a:rPr lang="en-US" altLang="zh-CN" sz="2000" dirty="0">
              <a:solidFill>
                <a:srgbClr val="000000">
                  <a:hueOff val="0"/>
                  <a:satOff val="0"/>
                  <a:lumOff val="0"/>
                  <a:alphaOff val="0"/>
                </a:srgbClr>
              </a:solidFill>
              <a:latin typeface="Verdana"/>
              <a:ea typeface="宋体"/>
              <a:cs typeface="+mn-cs"/>
            </a:rPr>
            <a:t>/</a:t>
          </a:r>
          <a:r>
            <a:rPr lang="zh-CN" altLang="en-US" sz="2000" dirty="0">
              <a:solidFill>
                <a:srgbClr val="000000">
                  <a:hueOff val="0"/>
                  <a:satOff val="0"/>
                  <a:lumOff val="0"/>
                  <a:alphaOff val="0"/>
                </a:srgbClr>
              </a:solidFill>
              <a:latin typeface="Verdana"/>
              <a:ea typeface="宋体"/>
              <a:cs typeface="+mn-cs"/>
            </a:rPr>
            <a:t>字形</a:t>
          </a:r>
          <a:r>
            <a:rPr lang="en-US" altLang="zh-CN" sz="2000">
              <a:solidFill>
                <a:srgbClr val="000000">
                  <a:hueOff val="0"/>
                  <a:satOff val="0"/>
                  <a:lumOff val="0"/>
                  <a:alphaOff val="0"/>
                </a:srgbClr>
              </a:solidFill>
              <a:latin typeface="Verdana"/>
              <a:ea typeface="宋体"/>
              <a:cs typeface="+mn-cs"/>
            </a:rPr>
            <a:t>/</a:t>
          </a:r>
          <a:r>
            <a:rPr lang="zh-CN" altLang="en-US" sz="2000">
              <a:solidFill>
                <a:srgbClr val="000000">
                  <a:hueOff val="0"/>
                  <a:satOff val="0"/>
                  <a:lumOff val="0"/>
                  <a:alphaOff val="0"/>
                </a:srgbClr>
              </a:solidFill>
              <a:latin typeface="Verdana"/>
              <a:ea typeface="宋体"/>
              <a:cs typeface="+mn-cs"/>
            </a:rPr>
            <a:t>词语</a:t>
          </a:r>
          <a:endParaRPr lang="zh-CN" altLang="en-US" sz="2000" dirty="0">
            <a:solidFill>
              <a:srgbClr val="000000">
                <a:hueOff val="0"/>
                <a:satOff val="0"/>
                <a:lumOff val="0"/>
                <a:alphaOff val="0"/>
              </a:srgbClr>
            </a:solidFill>
            <a:latin typeface="Verdana"/>
            <a:ea typeface="宋体"/>
            <a:cs typeface="+mn-cs"/>
          </a:endParaRPr>
        </a:p>
      </dgm:t>
    </dgm:pt>
    <dgm:pt modelId="{6B130E05-353E-4813-ADAC-CE4E76178974}" type="parTrans" cxnId="{67449611-0CCF-4942-8E8F-4A380DE68B48}">
      <dgm:prSet/>
      <dgm:spPr/>
      <dgm:t>
        <a:bodyPr/>
        <a:lstStyle/>
        <a:p>
          <a:endParaRPr lang="zh-CN" altLang="en-US" sz="2000"/>
        </a:p>
      </dgm:t>
    </dgm:pt>
    <dgm:pt modelId="{F9C96EBB-D62D-46FD-8898-86246881DACE}" type="sibTrans" cxnId="{67449611-0CCF-4942-8E8F-4A380DE68B48}">
      <dgm:prSet/>
      <dgm:spPr/>
      <dgm:t>
        <a:bodyPr/>
        <a:lstStyle/>
        <a:p>
          <a:endParaRPr lang="zh-CN" altLang="en-US" sz="2000"/>
        </a:p>
      </dgm:t>
    </dgm:pt>
    <dgm:pt modelId="{DB30BD13-8078-4469-9AB4-8E84866C3EB1}" type="pres">
      <dgm:prSet presAssocID="{A8A14C4C-2364-4245-B685-042BBCEA3BC9}" presName="CompostProcess" presStyleCnt="0">
        <dgm:presLayoutVars>
          <dgm:dir/>
          <dgm:resizeHandles val="exact"/>
        </dgm:presLayoutVars>
      </dgm:prSet>
      <dgm:spPr/>
    </dgm:pt>
    <dgm:pt modelId="{6A772A90-332B-4236-B1D6-436428F7AB84}" type="pres">
      <dgm:prSet presAssocID="{A8A14C4C-2364-4245-B685-042BBCEA3BC9}" presName="arrow" presStyleLbl="bgShp" presStyleIdx="0" presStyleCnt="1"/>
      <dgm:spPr>
        <a:xfrm>
          <a:off x="661511" y="0"/>
          <a:ext cx="7497127" cy="2736303"/>
        </a:xfrm>
        <a:prstGeom prst="rightArrow">
          <a:avLst/>
        </a:prstGeom>
        <a:solidFill>
          <a:srgbClr val="000000">
            <a:tint val="40000"/>
            <a:hueOff val="0"/>
            <a:satOff val="0"/>
            <a:lumOff val="0"/>
            <a:alphaOff val="0"/>
          </a:srgbClr>
        </a:solidFill>
        <a:ln>
          <a:noFill/>
        </a:ln>
        <a:effectLst/>
      </dgm:spPr>
    </dgm:pt>
    <dgm:pt modelId="{B7C9B173-757F-4353-A0BE-E898675AD171}" type="pres">
      <dgm:prSet presAssocID="{A8A14C4C-2364-4245-B685-042BBCEA3BC9}" presName="linearProcess" presStyleCnt="0"/>
      <dgm:spPr/>
    </dgm:pt>
    <dgm:pt modelId="{0D7FD91D-0FB2-4C72-863D-AFA89FB1B975}" type="pres">
      <dgm:prSet presAssocID="{E29BAE76-6A20-4885-B4CC-82F02130A8AB}" presName="textNode" presStyleLbl="node1" presStyleIdx="0" presStyleCnt="3">
        <dgm:presLayoutVars>
          <dgm:bulletEnabled val="1"/>
        </dgm:presLayoutVars>
      </dgm:prSet>
      <dgm:spPr/>
    </dgm:pt>
    <dgm:pt modelId="{2E1D88C3-4530-4613-866C-6E4FBF10B503}" type="pres">
      <dgm:prSet presAssocID="{794327F4-0868-43D3-8EAC-3A05013C460A}" presName="sibTrans" presStyleCnt="0"/>
      <dgm:spPr/>
    </dgm:pt>
    <dgm:pt modelId="{C8618095-D335-4845-AEF4-591B25995CCE}" type="pres">
      <dgm:prSet presAssocID="{3185F216-A875-449C-9B14-7A7A5576557B}" presName="textNode" presStyleLbl="node1" presStyleIdx="1" presStyleCnt="3">
        <dgm:presLayoutVars>
          <dgm:bulletEnabled val="1"/>
        </dgm:presLayoutVars>
      </dgm:prSet>
      <dgm:spPr/>
    </dgm:pt>
    <dgm:pt modelId="{7298A1F3-C49D-4B24-B820-4616527A243C}" type="pres">
      <dgm:prSet presAssocID="{FCAA67E8-1556-4605-B8F7-F11DE4469EB6}" presName="sibTrans" presStyleCnt="0"/>
      <dgm:spPr/>
    </dgm:pt>
    <dgm:pt modelId="{5CE9C90F-761D-4018-9E7A-7DD746746BA5}" type="pres">
      <dgm:prSet presAssocID="{20B209DC-E8A1-4C8F-9DF7-9618AE41D99E}" presName="textNode" presStyleLbl="node1" presStyleIdx="2" presStyleCnt="3">
        <dgm:presLayoutVars>
          <dgm:bulletEnabled val="1"/>
        </dgm:presLayoutVars>
      </dgm:prSet>
      <dgm:spPr/>
    </dgm:pt>
  </dgm:ptLst>
  <dgm:cxnLst>
    <dgm:cxn modelId="{7F424703-E9C0-46DF-B2F9-B933EEB4AD30}" type="presOf" srcId="{A8A14C4C-2364-4245-B685-042BBCEA3BC9}" destId="{DB30BD13-8078-4469-9AB4-8E84866C3EB1}" srcOrd="0" destOrd="0" presId="urn:microsoft.com/office/officeart/2005/8/layout/hProcess9"/>
    <dgm:cxn modelId="{67449611-0CCF-4942-8E8F-4A380DE68B48}" srcId="{A8A14C4C-2364-4245-B685-042BBCEA3BC9}" destId="{20B209DC-E8A1-4C8F-9DF7-9618AE41D99E}" srcOrd="2" destOrd="0" parTransId="{6B130E05-353E-4813-ADAC-CE4E76178974}" sibTransId="{F9C96EBB-D62D-46FD-8898-86246881DACE}"/>
    <dgm:cxn modelId="{9733FF1A-B5A3-476F-9546-1D588FE674B5}" type="presOf" srcId="{E29BAE76-6A20-4885-B4CC-82F02130A8AB}" destId="{0D7FD91D-0FB2-4C72-863D-AFA89FB1B975}" srcOrd="0" destOrd="0" presId="urn:microsoft.com/office/officeart/2005/8/layout/hProcess9"/>
    <dgm:cxn modelId="{21655779-816A-4B80-80FE-A0C896507372}" srcId="{A8A14C4C-2364-4245-B685-042BBCEA3BC9}" destId="{3185F216-A875-449C-9B14-7A7A5576557B}" srcOrd="1" destOrd="0" parTransId="{362E8E70-A255-4055-B112-633089F5C83B}" sibTransId="{FCAA67E8-1556-4605-B8F7-F11DE4469EB6}"/>
    <dgm:cxn modelId="{3B274B8E-4326-44F1-BE37-995235492BC5}" type="presOf" srcId="{3185F216-A875-449C-9B14-7A7A5576557B}" destId="{C8618095-D335-4845-AEF4-591B25995CCE}" srcOrd="0" destOrd="0" presId="urn:microsoft.com/office/officeart/2005/8/layout/hProcess9"/>
    <dgm:cxn modelId="{8D09EF92-1167-47BF-B719-759CAD8390A9}" srcId="{A8A14C4C-2364-4245-B685-042BBCEA3BC9}" destId="{E29BAE76-6A20-4885-B4CC-82F02130A8AB}" srcOrd="0" destOrd="0" parTransId="{366CD9CC-97D8-447A-ABA3-D64A74D5AA82}" sibTransId="{794327F4-0868-43D3-8EAC-3A05013C460A}"/>
    <dgm:cxn modelId="{9179A3F8-D9EC-4733-829E-6CFA160693BA}" type="presOf" srcId="{20B209DC-E8A1-4C8F-9DF7-9618AE41D99E}" destId="{5CE9C90F-761D-4018-9E7A-7DD746746BA5}" srcOrd="0" destOrd="0" presId="urn:microsoft.com/office/officeart/2005/8/layout/hProcess9"/>
    <dgm:cxn modelId="{B936540B-CF0D-4DBD-8C9C-243CA04AAA72}" type="presParOf" srcId="{DB30BD13-8078-4469-9AB4-8E84866C3EB1}" destId="{6A772A90-332B-4236-B1D6-436428F7AB84}" srcOrd="0" destOrd="0" presId="urn:microsoft.com/office/officeart/2005/8/layout/hProcess9"/>
    <dgm:cxn modelId="{F922F277-67B3-4B34-B511-94E42D97293D}" type="presParOf" srcId="{DB30BD13-8078-4469-9AB4-8E84866C3EB1}" destId="{B7C9B173-757F-4353-A0BE-E898675AD171}" srcOrd="1" destOrd="0" presId="urn:microsoft.com/office/officeart/2005/8/layout/hProcess9"/>
    <dgm:cxn modelId="{6D3905AD-98A2-4FEC-A524-D29DCAA1A89F}" type="presParOf" srcId="{B7C9B173-757F-4353-A0BE-E898675AD171}" destId="{0D7FD91D-0FB2-4C72-863D-AFA89FB1B975}" srcOrd="0" destOrd="0" presId="urn:microsoft.com/office/officeart/2005/8/layout/hProcess9"/>
    <dgm:cxn modelId="{B9A31FDF-0DDD-4BCC-B4E9-6E146A171F7F}" type="presParOf" srcId="{B7C9B173-757F-4353-A0BE-E898675AD171}" destId="{2E1D88C3-4530-4613-866C-6E4FBF10B503}" srcOrd="1" destOrd="0" presId="urn:microsoft.com/office/officeart/2005/8/layout/hProcess9"/>
    <dgm:cxn modelId="{DB8A51A1-7B4A-43A6-A806-A57E8B912723}" type="presParOf" srcId="{B7C9B173-757F-4353-A0BE-E898675AD171}" destId="{C8618095-D335-4845-AEF4-591B25995CCE}" srcOrd="2" destOrd="0" presId="urn:microsoft.com/office/officeart/2005/8/layout/hProcess9"/>
    <dgm:cxn modelId="{5F9F1FC1-043E-4637-8104-FCCE5827D3FE}" type="presParOf" srcId="{B7C9B173-757F-4353-A0BE-E898675AD171}" destId="{7298A1F3-C49D-4B24-B820-4616527A243C}" srcOrd="3" destOrd="0" presId="urn:microsoft.com/office/officeart/2005/8/layout/hProcess9"/>
    <dgm:cxn modelId="{C54CD861-66F4-4DBD-BE0D-FE3BFADC64C8}" type="presParOf" srcId="{B7C9B173-757F-4353-A0BE-E898675AD171}" destId="{5CE9C90F-761D-4018-9E7A-7DD746746BA5}"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D444B-64A4-419E-8311-2DFE84B14DD4}">
      <dsp:nvSpPr>
        <dsp:cNvPr id="0" name=""/>
        <dsp:cNvSpPr/>
      </dsp:nvSpPr>
      <dsp:spPr>
        <a:xfrm>
          <a:off x="-2487547" y="-384120"/>
          <a:ext cx="2970103" cy="2970103"/>
        </a:xfrm>
        <a:prstGeom prst="blockArc">
          <a:avLst>
            <a:gd name="adj1" fmla="val 18900000"/>
            <a:gd name="adj2" fmla="val 2700000"/>
            <a:gd name="adj3" fmla="val 727"/>
          </a:avLst>
        </a:pr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BC210-D30B-4E25-A562-B8A439870295}">
      <dsp:nvSpPr>
        <dsp:cNvPr id="0" name=""/>
        <dsp:cNvSpPr/>
      </dsp:nvSpPr>
      <dsp:spPr>
        <a:xfrm>
          <a:off x="212465" y="137572"/>
          <a:ext cx="3145215" cy="275320"/>
        </a:xfrm>
        <a:prstGeom prst="rect">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词图重估</a:t>
          </a:r>
        </a:p>
      </dsp:txBody>
      <dsp:txXfrm>
        <a:off x="212465" y="137572"/>
        <a:ext cx="3145215" cy="275320"/>
      </dsp:txXfrm>
    </dsp:sp>
    <dsp:sp modelId="{0848B772-783B-44DF-8A45-E4F92120FD40}">
      <dsp:nvSpPr>
        <dsp:cNvPr id="0" name=""/>
        <dsp:cNvSpPr/>
      </dsp:nvSpPr>
      <dsp:spPr>
        <a:xfrm>
          <a:off x="40389" y="103157"/>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6830E8-A89E-4F44-9FD6-C50AC9468D8F}">
      <dsp:nvSpPr>
        <dsp:cNvPr id="0" name=""/>
        <dsp:cNvSpPr/>
      </dsp:nvSpPr>
      <dsp:spPr>
        <a:xfrm>
          <a:off x="409752" y="550421"/>
          <a:ext cx="2947928" cy="275320"/>
        </a:xfrm>
        <a:prstGeom prst="rect">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鉴别性训练</a:t>
          </a:r>
        </a:p>
      </dsp:txBody>
      <dsp:txXfrm>
        <a:off x="409752" y="550421"/>
        <a:ext cx="2947928" cy="275320"/>
      </dsp:txXfrm>
    </dsp:sp>
    <dsp:sp modelId="{87883F0D-F4B3-4DFA-9510-061A1368924E}">
      <dsp:nvSpPr>
        <dsp:cNvPr id="0" name=""/>
        <dsp:cNvSpPr/>
      </dsp:nvSpPr>
      <dsp:spPr>
        <a:xfrm>
          <a:off x="237676" y="516006"/>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12947817-38CA-4CFF-AC50-53F85CF16493}">
      <dsp:nvSpPr>
        <dsp:cNvPr id="0" name=""/>
        <dsp:cNvSpPr/>
      </dsp:nvSpPr>
      <dsp:spPr>
        <a:xfrm>
          <a:off x="470303" y="963271"/>
          <a:ext cx="2887377" cy="275320"/>
        </a:xfrm>
        <a:prstGeom prst="rect">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置信度</a:t>
          </a:r>
        </a:p>
      </dsp:txBody>
      <dsp:txXfrm>
        <a:off x="470303" y="963271"/>
        <a:ext cx="2887377" cy="275320"/>
      </dsp:txXfrm>
    </dsp:sp>
    <dsp:sp modelId="{9CD966A3-C083-4A6B-851B-CF8087CAD57B}">
      <dsp:nvSpPr>
        <dsp:cNvPr id="0" name=""/>
        <dsp:cNvSpPr/>
      </dsp:nvSpPr>
      <dsp:spPr>
        <a:xfrm>
          <a:off x="298228" y="92885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0AC487A4-B25A-4301-989E-F38318E8091F}">
      <dsp:nvSpPr>
        <dsp:cNvPr id="0" name=""/>
        <dsp:cNvSpPr/>
      </dsp:nvSpPr>
      <dsp:spPr>
        <a:xfrm>
          <a:off x="409752" y="1376120"/>
          <a:ext cx="2947928" cy="275320"/>
        </a:xfrm>
        <a:prstGeom prst="rect">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zh-CN" altLang="en-US" sz="1000" kern="1200" dirty="0"/>
            <a:t>混淆网络生成</a:t>
          </a:r>
        </a:p>
      </dsp:txBody>
      <dsp:txXfrm>
        <a:off x="409752" y="1376120"/>
        <a:ext cx="2947928" cy="275320"/>
      </dsp:txXfrm>
    </dsp:sp>
    <dsp:sp modelId="{54D7E355-427D-4B89-81F7-9D3DFA9C2522}">
      <dsp:nvSpPr>
        <dsp:cNvPr id="0" name=""/>
        <dsp:cNvSpPr/>
      </dsp:nvSpPr>
      <dsp:spPr>
        <a:xfrm>
          <a:off x="237676" y="1341705"/>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C7DA9949-077A-453C-8A5D-FBB988FC8A61}">
      <dsp:nvSpPr>
        <dsp:cNvPr id="0" name=""/>
        <dsp:cNvSpPr/>
      </dsp:nvSpPr>
      <dsp:spPr>
        <a:xfrm>
          <a:off x="212465" y="1788969"/>
          <a:ext cx="3145215" cy="275320"/>
        </a:xfrm>
        <a:prstGeom prst="rect">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536"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kern="1200" dirty="0"/>
            <a:t>etc.</a:t>
          </a:r>
          <a:endParaRPr lang="zh-CN" altLang="en-US" sz="1000" kern="1200" dirty="0"/>
        </a:p>
      </dsp:txBody>
      <dsp:txXfrm>
        <a:off x="212465" y="1788969"/>
        <a:ext cx="3145215" cy="275320"/>
      </dsp:txXfrm>
    </dsp:sp>
    <dsp:sp modelId="{95B1FB79-BCA7-43C7-BAE6-71CC4282C0DB}">
      <dsp:nvSpPr>
        <dsp:cNvPr id="0" name=""/>
        <dsp:cNvSpPr/>
      </dsp:nvSpPr>
      <dsp:spPr>
        <a:xfrm>
          <a:off x="40389" y="1754554"/>
          <a:ext cx="344151" cy="344151"/>
        </a:xfrm>
        <a:prstGeom prst="ellipse">
          <a:avLst/>
        </a:prstGeom>
        <a:solidFill>
          <a:schemeClr val="lt1">
            <a:hueOff val="0"/>
            <a:satOff val="0"/>
            <a:lumOff val="0"/>
            <a:alphaOff val="0"/>
          </a:schemeClr>
        </a:solidFill>
        <a:ln w="10795"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72A90-332B-4236-B1D6-436428F7AB84}">
      <dsp:nvSpPr>
        <dsp:cNvPr id="0" name=""/>
        <dsp:cNvSpPr/>
      </dsp:nvSpPr>
      <dsp:spPr>
        <a:xfrm>
          <a:off x="661511" y="0"/>
          <a:ext cx="7497127" cy="2736303"/>
        </a:xfrm>
        <a:prstGeom prst="rightArrow">
          <a:avLst/>
        </a:prstGeom>
        <a:solidFill>
          <a:srgbClr val="000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D7FD91D-0FB2-4C72-863D-AFA89FB1B975}">
      <dsp:nvSpPr>
        <dsp:cNvPr id="0" name=""/>
        <dsp:cNvSpPr/>
      </dsp:nvSpPr>
      <dsp:spPr>
        <a:xfrm>
          <a:off x="0"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更强的分类器</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和更多的数据</a:t>
          </a:r>
        </a:p>
      </dsp:txBody>
      <dsp:txXfrm>
        <a:off x="53430" y="874320"/>
        <a:ext cx="2539185" cy="987661"/>
      </dsp:txXfrm>
    </dsp:sp>
    <dsp:sp modelId="{C8618095-D335-4845-AEF4-591B25995CCE}">
      <dsp:nvSpPr>
        <dsp:cNvPr id="0" name=""/>
        <dsp:cNvSpPr/>
      </dsp:nvSpPr>
      <dsp:spPr>
        <a:xfrm>
          <a:off x="3087052"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更好的序列建模能力</a:t>
          </a:r>
        </a:p>
      </dsp:txBody>
      <dsp:txXfrm>
        <a:off x="3140482" y="874320"/>
        <a:ext cx="2539185" cy="987661"/>
      </dsp:txXfrm>
    </dsp:sp>
    <dsp:sp modelId="{5CE9C90F-761D-4018-9E7A-7DD746746BA5}">
      <dsp:nvSpPr>
        <dsp:cNvPr id="0" name=""/>
        <dsp:cNvSpPr/>
      </dsp:nvSpPr>
      <dsp:spPr>
        <a:xfrm>
          <a:off x="6174105"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直接建模</a:t>
          </a:r>
          <a:endParaRPr lang="en-US" altLang="zh-CN" sz="2000" kern="1200" dirty="0">
            <a:solidFill>
              <a:srgbClr val="000000">
                <a:hueOff val="0"/>
                <a:satOff val="0"/>
                <a:lumOff val="0"/>
                <a:alphaOff val="0"/>
              </a:srgbClr>
            </a:solidFill>
            <a:latin typeface="Verdana"/>
            <a:ea typeface="宋体"/>
            <a:cs typeface="+mn-cs"/>
          </a:endParaRPr>
        </a:p>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音素</a:t>
          </a:r>
          <a:r>
            <a:rPr lang="en-US" altLang="zh-CN" sz="2000" kern="1200" dirty="0">
              <a:solidFill>
                <a:srgbClr val="000000">
                  <a:hueOff val="0"/>
                  <a:satOff val="0"/>
                  <a:lumOff val="0"/>
                  <a:alphaOff val="0"/>
                </a:srgbClr>
              </a:solidFill>
              <a:latin typeface="Verdana"/>
              <a:ea typeface="宋体"/>
              <a:cs typeface="+mn-cs"/>
            </a:rPr>
            <a:t>/</a:t>
          </a:r>
          <a:r>
            <a:rPr lang="zh-CN" altLang="en-US" sz="2000" kern="1200" dirty="0">
              <a:solidFill>
                <a:srgbClr val="000000">
                  <a:hueOff val="0"/>
                  <a:satOff val="0"/>
                  <a:lumOff val="0"/>
                  <a:alphaOff val="0"/>
                </a:srgbClr>
              </a:solidFill>
              <a:latin typeface="Verdana"/>
              <a:ea typeface="宋体"/>
              <a:cs typeface="+mn-cs"/>
            </a:rPr>
            <a:t>字形</a:t>
          </a:r>
          <a:r>
            <a:rPr lang="en-US" altLang="zh-CN" sz="2000" kern="1200" dirty="0">
              <a:solidFill>
                <a:srgbClr val="000000">
                  <a:hueOff val="0"/>
                  <a:satOff val="0"/>
                  <a:lumOff val="0"/>
                  <a:alphaOff val="0"/>
                </a:srgbClr>
              </a:solidFill>
              <a:latin typeface="Verdana"/>
              <a:ea typeface="宋体"/>
              <a:cs typeface="+mn-cs"/>
            </a:rPr>
            <a:t>/</a:t>
          </a:r>
          <a:r>
            <a:rPr lang="zh-CN" altLang="en-US" sz="2000" kern="1200" dirty="0">
              <a:solidFill>
                <a:srgbClr val="000000">
                  <a:hueOff val="0"/>
                  <a:satOff val="0"/>
                  <a:lumOff val="0"/>
                  <a:alphaOff val="0"/>
                </a:srgbClr>
              </a:solidFill>
              <a:latin typeface="Verdana"/>
              <a:ea typeface="宋体"/>
              <a:cs typeface="+mn-cs"/>
            </a:rPr>
            <a:t>词语</a:t>
          </a:r>
        </a:p>
      </dsp:txBody>
      <dsp:txXfrm>
        <a:off x="6227535" y="874320"/>
        <a:ext cx="2539185" cy="9876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772A90-332B-4236-B1D6-436428F7AB84}">
      <dsp:nvSpPr>
        <dsp:cNvPr id="0" name=""/>
        <dsp:cNvSpPr/>
      </dsp:nvSpPr>
      <dsp:spPr>
        <a:xfrm>
          <a:off x="661511" y="0"/>
          <a:ext cx="7497127" cy="2736303"/>
        </a:xfrm>
        <a:prstGeom prst="rightArrow">
          <a:avLst/>
        </a:prstGeom>
        <a:solidFill>
          <a:srgbClr val="000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D7FD91D-0FB2-4C72-863D-AFA89FB1B975}">
      <dsp:nvSpPr>
        <dsp:cNvPr id="0" name=""/>
        <dsp:cNvSpPr/>
      </dsp:nvSpPr>
      <dsp:spPr>
        <a:xfrm>
          <a:off x="0"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更强的分类器和更多的数据</a:t>
          </a:r>
        </a:p>
      </dsp:txBody>
      <dsp:txXfrm>
        <a:off x="53430" y="874320"/>
        <a:ext cx="2539185" cy="987661"/>
      </dsp:txXfrm>
    </dsp:sp>
    <dsp:sp modelId="{C8618095-D335-4845-AEF4-591B25995CCE}">
      <dsp:nvSpPr>
        <dsp:cNvPr id="0" name=""/>
        <dsp:cNvSpPr/>
      </dsp:nvSpPr>
      <dsp:spPr>
        <a:xfrm>
          <a:off x="3087052"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更好的序列建模能力</a:t>
          </a:r>
        </a:p>
      </dsp:txBody>
      <dsp:txXfrm>
        <a:off x="3140482" y="874320"/>
        <a:ext cx="2539185" cy="987661"/>
      </dsp:txXfrm>
    </dsp:sp>
    <dsp:sp modelId="{5CE9C90F-761D-4018-9E7A-7DD746746BA5}">
      <dsp:nvSpPr>
        <dsp:cNvPr id="0" name=""/>
        <dsp:cNvSpPr/>
      </dsp:nvSpPr>
      <dsp:spPr>
        <a:xfrm>
          <a:off x="6174105" y="820890"/>
          <a:ext cx="2646045" cy="1094521"/>
        </a:xfrm>
        <a:prstGeom prst="roundRect">
          <a:avLst/>
        </a:prstGeom>
        <a:solidFill>
          <a:srgbClr val="FFFFFF">
            <a:hueOff val="0"/>
            <a:satOff val="0"/>
            <a:lumOff val="0"/>
            <a:alphaOff val="0"/>
          </a:srgbClr>
        </a:solidFill>
        <a:ln w="25400" cap="flat" cmpd="sng" algn="ctr">
          <a:solidFill>
            <a:srgbClr val="000000">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0000">
                  <a:hueOff val="0"/>
                  <a:satOff val="0"/>
                  <a:lumOff val="0"/>
                  <a:alphaOff val="0"/>
                </a:srgbClr>
              </a:solidFill>
              <a:latin typeface="Verdana"/>
              <a:ea typeface="宋体"/>
              <a:cs typeface="+mn-cs"/>
            </a:rPr>
            <a:t>直接建模音素</a:t>
          </a:r>
          <a:r>
            <a:rPr lang="en-US" altLang="zh-CN" sz="2000" kern="1200" dirty="0">
              <a:solidFill>
                <a:srgbClr val="000000">
                  <a:hueOff val="0"/>
                  <a:satOff val="0"/>
                  <a:lumOff val="0"/>
                  <a:alphaOff val="0"/>
                </a:srgbClr>
              </a:solidFill>
              <a:latin typeface="Verdana"/>
              <a:ea typeface="宋体"/>
              <a:cs typeface="+mn-cs"/>
            </a:rPr>
            <a:t>/</a:t>
          </a:r>
          <a:r>
            <a:rPr lang="zh-CN" altLang="en-US" sz="2000" kern="1200" dirty="0">
              <a:solidFill>
                <a:srgbClr val="000000">
                  <a:hueOff val="0"/>
                  <a:satOff val="0"/>
                  <a:lumOff val="0"/>
                  <a:alphaOff val="0"/>
                </a:srgbClr>
              </a:solidFill>
              <a:latin typeface="Verdana"/>
              <a:ea typeface="宋体"/>
              <a:cs typeface="+mn-cs"/>
            </a:rPr>
            <a:t>字形</a:t>
          </a:r>
          <a:r>
            <a:rPr lang="en-US" altLang="zh-CN" sz="2000" kern="1200">
              <a:solidFill>
                <a:srgbClr val="000000">
                  <a:hueOff val="0"/>
                  <a:satOff val="0"/>
                  <a:lumOff val="0"/>
                  <a:alphaOff val="0"/>
                </a:srgbClr>
              </a:solidFill>
              <a:latin typeface="Verdana"/>
              <a:ea typeface="宋体"/>
              <a:cs typeface="+mn-cs"/>
            </a:rPr>
            <a:t>/</a:t>
          </a:r>
          <a:r>
            <a:rPr lang="zh-CN" altLang="en-US" sz="2000" kern="1200">
              <a:solidFill>
                <a:srgbClr val="000000">
                  <a:hueOff val="0"/>
                  <a:satOff val="0"/>
                  <a:lumOff val="0"/>
                  <a:alphaOff val="0"/>
                </a:srgbClr>
              </a:solidFill>
              <a:latin typeface="Verdana"/>
              <a:ea typeface="宋体"/>
              <a:cs typeface="+mn-cs"/>
            </a:rPr>
            <a:t>词语</a:t>
          </a:r>
          <a:endParaRPr lang="zh-CN" altLang="en-US" sz="2000" kern="1200" dirty="0">
            <a:solidFill>
              <a:srgbClr val="000000">
                <a:hueOff val="0"/>
                <a:satOff val="0"/>
                <a:lumOff val="0"/>
                <a:alphaOff val="0"/>
              </a:srgbClr>
            </a:solidFill>
            <a:latin typeface="Verdana"/>
            <a:ea typeface="宋体"/>
            <a:cs typeface="+mn-cs"/>
          </a:endParaRPr>
        </a:p>
      </dsp:txBody>
      <dsp:txXfrm>
        <a:off x="6227535" y="874320"/>
        <a:ext cx="2539185" cy="98766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C8D045D-9A66-44E7-900A-FC6D0BD4E54A}" type="datetime8">
              <a:rPr lang="en-US" smtClean="0">
                <a:latin typeface="Segoe UI" pitchFamily="34" charset="0"/>
              </a:rPr>
              <a:t>3/7/2019 2:31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EEC551-8CDA-4EB6-89BB-2A86C9F091C8}" type="datetime8">
              <a:rPr lang="en-US" smtClean="0"/>
              <a:t>3/7/2019 2:30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kern="1200" dirty="0">
                <a:solidFill>
                  <a:schemeClr val="tx1"/>
                </a:solidFill>
                <a:effectLst/>
                <a:latin typeface="Segoe UI Light" pitchFamily="34" charset="0"/>
                <a:ea typeface="+mn-ea"/>
                <a:cs typeface="+mn-cs"/>
              </a:rPr>
              <a:t>Noise robustness and computational overhead are two main bottlenecks in the wide application of speech recognition systems. In this talk, we discuss about both of them in some perspectives I used to conduct researches on.</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0999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disc tr is to change the frame level criterion to sequential </a:t>
            </a:r>
            <a:r>
              <a:rPr lang="en-US" altLang="zh-CN" dirty="0" err="1"/>
              <a:t>crit</a:t>
            </a:r>
            <a:endParaRPr lang="en-US" altLang="zh-CN" dirty="0"/>
          </a:p>
          <a:p>
            <a:r>
              <a:rPr lang="en-US" altLang="zh-CN" dirty="0"/>
              <a:t>namely the frame level CE is changed to a sequence posterior based disc tr </a:t>
            </a:r>
            <a:r>
              <a:rPr lang="en-US" altLang="zh-CN" dirty="0" err="1"/>
              <a:t>crit</a:t>
            </a:r>
            <a:endParaRPr lang="en-US" altLang="zh-CN" dirty="0"/>
          </a:p>
          <a:p>
            <a:r>
              <a:rPr lang="en-US" altLang="zh-CN" dirty="0"/>
              <a:t>by applying </a:t>
            </a:r>
            <a:r>
              <a:rPr lang="en-US" altLang="zh-CN" dirty="0" err="1"/>
              <a:t>bayesian</a:t>
            </a:r>
            <a:r>
              <a:rPr lang="en-US" altLang="zh-CN" dirty="0"/>
              <a:t> formula, it change to the nominator and denominator here</a:t>
            </a:r>
          </a:p>
          <a:p>
            <a:r>
              <a:rPr lang="en-US" altLang="zh-CN" dirty="0"/>
              <a:t>it includes am and </a:t>
            </a:r>
            <a:r>
              <a:rPr lang="en-US" altLang="zh-CN" dirty="0" err="1"/>
              <a:t>lm</a:t>
            </a:r>
            <a:endParaRPr lang="en-US" altLang="zh-CN" dirty="0"/>
          </a:p>
          <a:p>
            <a:r>
              <a:rPr lang="en-US" altLang="zh-CN" dirty="0"/>
              <a:t>the denominator is to model the P(O) by </a:t>
            </a:r>
            <a:r>
              <a:rPr lang="en-US" altLang="zh-CN" dirty="0" err="1"/>
              <a:t>maginal</a:t>
            </a:r>
            <a:r>
              <a:rPr lang="en-US" altLang="zh-CN" dirty="0"/>
              <a:t> prob</a:t>
            </a:r>
          </a:p>
          <a:p>
            <a:r>
              <a:rPr lang="en-US" altLang="zh-CN" dirty="0"/>
              <a:t>this </a:t>
            </a:r>
            <a:r>
              <a:rPr lang="en-US" altLang="zh-CN" dirty="0" err="1"/>
              <a:t>maginal</a:t>
            </a:r>
            <a:r>
              <a:rPr lang="en-US" altLang="zh-CN" dirty="0"/>
              <a:t> prob is regarding to the whole search space, we always use lattice like this</a:t>
            </a:r>
          </a:p>
          <a:p>
            <a:r>
              <a:rPr lang="en-US" altLang="zh-CN" dirty="0"/>
              <a:t>by this way, we optimize the 1best result in nominator, while we penalize the </a:t>
            </a:r>
            <a:r>
              <a:rPr lang="en-US" altLang="zh-CN" dirty="0" err="1"/>
              <a:t>nbest</a:t>
            </a:r>
            <a:r>
              <a:rPr lang="en-US" altLang="zh-CN" dirty="0"/>
              <a:t> results in denominator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13133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3120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85290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35781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00370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58146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latter process is done by WFST decoding. e.g., we have a lexicon like this and the </a:t>
            </a:r>
            <a:r>
              <a:rPr lang="en-US" altLang="zh-CN" dirty="0" err="1"/>
              <a:t>langu</a:t>
            </a:r>
            <a:r>
              <a:rPr lang="en-US" altLang="zh-CN" dirty="0"/>
              <a:t> model also gives some score for each word. Then we can express all these info as a graph. </a:t>
            </a:r>
          </a:p>
          <a:p>
            <a:r>
              <a:rPr lang="en-US" altLang="zh-CN" dirty="0"/>
              <a:t>【】Then the final problem becomes obtaining the best path in the graph, which is done by Viterbi decoding.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1466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decoding, we can obtain a </a:t>
            </a:r>
            <a:r>
              <a:rPr lang="en-US" altLang="zh-CN" dirty="0" err="1"/>
              <a:t>nbest</a:t>
            </a:r>
            <a:r>
              <a:rPr lang="en-US" altLang="zh-CN" dirty="0"/>
              <a:t> hypotheses list,</a:t>
            </a:r>
          </a:p>
          <a:p>
            <a:r>
              <a:rPr lang="en-US" altLang="zh-CN" dirty="0"/>
              <a:t>e.g. reading ..., read ...</a:t>
            </a:r>
          </a:p>
          <a:p>
            <a:r>
              <a:rPr lang="en-US" altLang="zh-CN" dirty="0"/>
              <a:t>and we can transfer it to a graph like this, as there are some common parts in the hypotheses, e.g. this "time"【】</a:t>
            </a:r>
          </a:p>
          <a:p>
            <a:r>
              <a:rPr lang="en-US" altLang="zh-CN" dirty="0"/>
              <a:t>It's called lattice.</a:t>
            </a:r>
          </a:p>
          <a:p>
            <a:r>
              <a:rPr lang="en-US" altLang="zh-CN" dirty="0"/>
              <a:t>After obtaining lattice, we can do several things 【】 Thus lattice processing is the common setup in ASR systems. </a:t>
            </a:r>
          </a:p>
          <a:p>
            <a:r>
              <a:rPr lang="en-US" altLang="zh-CN" dirty="0"/>
              <a:t>btw, this work can speed up all of these application by speeding up the decoding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22399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52553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disc tr is to change the frame level criterion to sequential </a:t>
            </a:r>
            <a:r>
              <a:rPr lang="en-US" altLang="zh-CN" dirty="0" err="1"/>
              <a:t>crit</a:t>
            </a:r>
            <a:endParaRPr lang="en-US" altLang="zh-CN" dirty="0"/>
          </a:p>
          <a:p>
            <a:r>
              <a:rPr lang="en-US" altLang="zh-CN" dirty="0"/>
              <a:t>namely the frame level CE is changed to a sequence posterior based disc tr </a:t>
            </a:r>
            <a:r>
              <a:rPr lang="en-US" altLang="zh-CN" dirty="0" err="1"/>
              <a:t>crit</a:t>
            </a:r>
            <a:endParaRPr lang="en-US" altLang="zh-CN" dirty="0"/>
          </a:p>
          <a:p>
            <a:r>
              <a:rPr lang="en-US" altLang="zh-CN" dirty="0"/>
              <a:t>by applying </a:t>
            </a:r>
            <a:r>
              <a:rPr lang="en-US" altLang="zh-CN" dirty="0" err="1"/>
              <a:t>bayesian</a:t>
            </a:r>
            <a:r>
              <a:rPr lang="en-US" altLang="zh-CN" dirty="0"/>
              <a:t> formula, it change to the nominator and denominator here</a:t>
            </a:r>
          </a:p>
          <a:p>
            <a:r>
              <a:rPr lang="en-US" altLang="zh-CN" dirty="0"/>
              <a:t>it includes am and </a:t>
            </a:r>
            <a:r>
              <a:rPr lang="en-US" altLang="zh-CN" dirty="0" err="1"/>
              <a:t>lm</a:t>
            </a:r>
            <a:endParaRPr lang="en-US" altLang="zh-CN" dirty="0"/>
          </a:p>
          <a:p>
            <a:r>
              <a:rPr lang="en-US" altLang="zh-CN" dirty="0"/>
              <a:t>the denominator is to model the P(O) by </a:t>
            </a:r>
            <a:r>
              <a:rPr lang="en-US" altLang="zh-CN" dirty="0" err="1"/>
              <a:t>maginal</a:t>
            </a:r>
            <a:r>
              <a:rPr lang="en-US" altLang="zh-CN" dirty="0"/>
              <a:t> prob</a:t>
            </a:r>
          </a:p>
          <a:p>
            <a:r>
              <a:rPr lang="en-US" altLang="zh-CN" dirty="0"/>
              <a:t>this </a:t>
            </a:r>
            <a:r>
              <a:rPr lang="en-US" altLang="zh-CN" dirty="0" err="1"/>
              <a:t>maginal</a:t>
            </a:r>
            <a:r>
              <a:rPr lang="en-US" altLang="zh-CN" dirty="0"/>
              <a:t> prob is regarding to the whole search space, we always use lattice like this</a:t>
            </a:r>
          </a:p>
          <a:p>
            <a:r>
              <a:rPr lang="en-US" altLang="zh-CN" dirty="0"/>
              <a:t>by this way, we optimize the 1best result in nominator, while we penalize the </a:t>
            </a:r>
            <a:r>
              <a:rPr lang="en-US" altLang="zh-CN" dirty="0" err="1"/>
              <a:t>nbest</a:t>
            </a:r>
            <a:r>
              <a:rPr lang="en-US" altLang="zh-CN" dirty="0"/>
              <a:t> results in denominator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7513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is the first stage of the human machine interaction. Its outputs are always followed by spoken </a:t>
            </a:r>
            <a:r>
              <a:rPr lang="en-US" altLang="zh-CN" dirty="0" err="1"/>
              <a:t>lang</a:t>
            </a:r>
            <a:r>
              <a:rPr lang="en-US" altLang="zh-CN" dirty="0"/>
              <a:t> understanding.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27301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84103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assume label sequences are </a:t>
            </a:r>
            <a:r>
              <a:rPr lang="en-US" altLang="zh-CN" dirty="0" err="1"/>
              <a:t>indep</a:t>
            </a:r>
            <a:r>
              <a:rPr lang="en-US" altLang="zh-CN" dirty="0"/>
              <a:t> with each other, like this</a:t>
            </a:r>
          </a:p>
          <a:p>
            <a:r>
              <a:rPr lang="en-US" altLang="zh-CN" dirty="0"/>
              <a:t>then there is a problem about label assignment, 【how to assign labels belonging the same speaker together】. else we will get these kinds of errors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912020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PIT is proposed to solve this problem.</a:t>
            </a:r>
          </a:p>
          <a:p>
            <a:r>
              <a:rPr lang="en-US" altLang="zh-CN" dirty="0"/>
              <a:t>we have two label seq and two predictions【】</a:t>
            </a:r>
          </a:p>
          <a:p>
            <a:r>
              <a:rPr lang="en-US" altLang="zh-CN" dirty="0"/>
              <a:t>PIT is the criterion</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46303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calculate errors of all possible </a:t>
            </a:r>
            <a:r>
              <a:rPr lang="en-US" altLang="zh-CN" dirty="0" err="1"/>
              <a:t>assignment【fig</a:t>
            </a:r>
            <a:r>
              <a:rPr lang="en-US" altLang="zh-CN" dirty="0"/>
              <a:t>】</a:t>
            </a:r>
          </a:p>
          <a:p>
            <a:r>
              <a:rPr lang="en-US" altLang="zh-CN" dirty="0"/>
              <a:t>so it's 1 1 2 2 and 1 2 2 1</a:t>
            </a:r>
          </a:p>
          <a:p>
            <a:r>
              <a:rPr lang="en-US" altLang="zh-CN" dirty="0"/>
              <a:t>and then choose the smallest error to do optimization</a:t>
            </a:r>
          </a:p>
          <a:p>
            <a:endParaRPr lang="en-US" altLang="zh-CN" dirty="0"/>
          </a:p>
          <a:p>
            <a:r>
              <a:rPr lang="en-US" altLang="zh-CN" dirty="0"/>
              <a:t>after the training, the model can spontaneously inference the same speaker's words from the same output</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686750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 it's a correct </a:t>
            </a:r>
            <a:r>
              <a:rPr lang="en-US" altLang="zh-CN" dirty="0" err="1"/>
              <a:t>critierion</a:t>
            </a:r>
            <a:r>
              <a:rPr lang="en-US" altLang="zh-CN" dirty="0"/>
              <a:t>, the </a:t>
            </a:r>
            <a:r>
              <a:rPr lang="en-US" altLang="zh-CN" dirty="0" err="1"/>
              <a:t>disadv</a:t>
            </a:r>
            <a:r>
              <a:rPr lang="en-US" altLang="zh-CN" dirty="0"/>
              <a:t> of pit includes</a:t>
            </a:r>
          </a:p>
          <a:p>
            <a:r>
              <a:rPr lang="en-US" altLang="zh-CN" dirty="0" err="1"/>
              <a:t>i</a:t>
            </a:r>
            <a:r>
              <a:rPr lang="en-US" altLang="zh-CN" dirty="0"/>
              <a:t>) the model is too complex</a:t>
            </a:r>
          </a:p>
          <a:p>
            <a:r>
              <a:rPr lang="en-US" altLang="zh-CN" dirty="0"/>
              <a:t>ii) it uses a frame-wise criterion to solve a sequence level prob</a:t>
            </a:r>
          </a:p>
          <a:p>
            <a:r>
              <a:rPr lang="en-US" altLang="zh-CN" dirty="0"/>
              <a:t>iii) linguistics is also important in this task</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8374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similarly in cocktail party prob, we change the frame lev CE to seq level disc tr crit. One explicit diff is here we have multi outputs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41408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mainly need to solve the diff way of </a:t>
            </a:r>
            <a:r>
              <a:rPr lang="en-US" altLang="zh-CN" dirty="0" err="1"/>
              <a:t>hyp</a:t>
            </a:r>
            <a:r>
              <a:rPr lang="en-US" altLang="zh-CN" dirty="0"/>
              <a:t> modeling</a:t>
            </a:r>
          </a:p>
          <a:p>
            <a:r>
              <a:rPr lang="en-US" altLang="zh-CN" dirty="0" err="1"/>
              <a:t>THe</a:t>
            </a:r>
            <a:r>
              <a:rPr lang="en-US" altLang="zh-CN" dirty="0"/>
              <a:t> problem is how we model the L in denominator</a:t>
            </a:r>
          </a:p>
          <a:p>
            <a:r>
              <a:rPr lang="en-US" altLang="zh-CN" dirty="0"/>
              <a:t>recalling that we always model it by a lattice, the lattice contains normal ASR errors, that is ins del sub.</a:t>
            </a:r>
          </a:p>
          <a:p>
            <a:r>
              <a:rPr lang="en-US" altLang="zh-CN" dirty="0"/>
              <a:t>BUT, it does not include specific errors in this prob here, e.g. this how are you is switched</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75154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first prob is how we generate lattice. as the permutation will change during the model training, we have to regenerate lattice once the </a:t>
            </a:r>
            <a:r>
              <a:rPr lang="en-US" altLang="zh-CN" dirty="0" err="1"/>
              <a:t>permu</a:t>
            </a:r>
            <a:r>
              <a:rPr lang="en-US" altLang="zh-CN" dirty="0"/>
              <a:t> is changed. Otherwise the quality of lattice is bad. We solve this prob by the lattice-free framework proposed by Daniel Povey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75103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 is </a:t>
            </a:r>
            <a:r>
              <a:rPr lang="en-US" altLang="zh-CN" dirty="0" err="1"/>
              <a:t>te</a:t>
            </a:r>
            <a:r>
              <a:rPr lang="en-US" altLang="zh-CN" dirty="0"/>
              <a:t> most important. i.e. normal lattice does not contain these two errors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08648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if so,  the </a:t>
            </a:r>
            <a:r>
              <a:rPr lang="en-US" altLang="zh-CN" dirty="0" err="1"/>
              <a:t>deno</a:t>
            </a:r>
            <a:r>
              <a:rPr lang="en-US" altLang="zh-CN" dirty="0"/>
              <a:t> will be underestimate and the </a:t>
            </a:r>
            <a:r>
              <a:rPr lang="en-US" altLang="zh-CN" dirty="0" err="1"/>
              <a:t>nomi</a:t>
            </a:r>
            <a:r>
              <a:rPr lang="en-US" altLang="zh-CN" dirty="0"/>
              <a:t> will be overestimate</a:t>
            </a:r>
          </a:p>
          <a:p>
            <a:r>
              <a:rPr lang="en-US" altLang="zh-CN" dirty="0"/>
              <a:t>it means that after training, the model will always infer these kinds of errors</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84610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system always contains 3 parts, am, </a:t>
            </a:r>
            <a:r>
              <a:rPr lang="en-US" altLang="zh-CN" dirty="0" err="1"/>
              <a:t>lm</a:t>
            </a:r>
            <a:r>
              <a:rPr lang="en-US" altLang="zh-CN" dirty="0"/>
              <a:t> and decoding. Acoustic model is to map feature seq to phone seq, and </a:t>
            </a:r>
            <a:r>
              <a:rPr lang="en-US" altLang="zh-CN" dirty="0" err="1"/>
              <a:t>langua</a:t>
            </a:r>
            <a:r>
              <a:rPr lang="en-US" altLang="zh-CN" dirty="0"/>
              <a:t> model is to map phone seq to word seq</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31833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a:t>
            </a:r>
            <a:r>
              <a:rPr lang="en-US" altLang="zh-CN" dirty="0" err="1"/>
              <a:t>simpest</a:t>
            </a:r>
            <a:r>
              <a:rPr lang="en-US" altLang="zh-CN" dirty="0"/>
              <a:t> way to solve this is by </a:t>
            </a:r>
            <a:r>
              <a:rPr lang="en-US" altLang="zh-CN" dirty="0" err="1"/>
              <a:t>artifi</a:t>
            </a:r>
            <a:r>
              <a:rPr lang="en-US" altLang="zh-CN" dirty="0"/>
              <a:t> swap some words in the language model in denominator</a:t>
            </a:r>
          </a:p>
          <a:p>
            <a:r>
              <a:rPr lang="en-US" altLang="zh-CN" dirty="0"/>
              <a:t>however of course it is inefficient as we cannot model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15263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better method by changing the denominator term in the formula</a:t>
            </a:r>
          </a:p>
          <a:p>
            <a:r>
              <a:rPr lang="en-US" altLang="zh-CN" dirty="0"/>
              <a:t>here we make the seq we are optimized as U1, and the other speech from another speaker is U2. then we penalize in </a:t>
            </a:r>
            <a:r>
              <a:rPr lang="en-US" altLang="zh-CN" dirty="0" err="1"/>
              <a:t>deno</a:t>
            </a:r>
            <a:r>
              <a:rPr lang="en-US" altLang="zh-CN" dirty="0"/>
              <a:t> both the normal ASR errors, and also the U2 from another speaker.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52263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thus we add another term in the </a:t>
            </a:r>
            <a:r>
              <a:rPr lang="en-US" altLang="zh-CN" dirty="0" err="1"/>
              <a:t>deno</a:t>
            </a:r>
            <a:r>
              <a:rPr lang="en-US" altLang="zh-CN" dirty="0"/>
              <a:t> here. It can solve this prob well</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8991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way of thinking is inspired from boosted MMI, and the result is similar</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9499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seq disc tr can be combined with other </a:t>
            </a:r>
            <a:r>
              <a:rPr lang="en-US" altLang="zh-CN" dirty="0" err="1"/>
              <a:t>techniqs</a:t>
            </a:r>
            <a:r>
              <a:rPr lang="en-US" altLang="zh-CN" dirty="0"/>
              <a:t> we propose. And more details can be referred to these two papers</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504467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 sw_4484_A_125400000_275200000_sw_4560_A_1298300000_1453400000</a:t>
            </a:r>
          </a:p>
          <a:p>
            <a:r>
              <a:rPr lang="en-US" dirty="0"/>
              <a:t>M-F sw_4520_B_735100000_882700000_sw_4543_B_0_148200000</a:t>
            </a:r>
          </a:p>
          <a:p>
            <a:r>
              <a:rPr lang="en-US" dirty="0"/>
              <a:t>M-M</a:t>
            </a:r>
            <a:r>
              <a:rPr lang="en-US" baseline="0" dirty="0"/>
              <a:t> </a:t>
            </a:r>
            <a:r>
              <a:rPr lang="en-US" dirty="0"/>
              <a:t>sw_4520_B_1659700000_1804200000_sw_4537_B_2288500000_2434400000</a:t>
            </a:r>
          </a:p>
          <a:p>
            <a:r>
              <a:rPr lang="en-US" dirty="0"/>
              <a:t>M-M sw_4601_A_2244300000_2388200000_sw_4560_A_997300000_1141500000</a:t>
            </a:r>
          </a:p>
          <a:p>
            <a:r>
              <a:rPr lang="en-US" dirty="0"/>
              <a:t>F-F sw_4776_A_385900000_525700000_sw_4854_B_475700000_615900000</a:t>
            </a:r>
          </a:p>
          <a:p>
            <a:r>
              <a:rPr lang="en-US" dirty="0"/>
              <a:t>\\jdroppo-z820\hpv\data_prep\eval2000-sorted_overlapped\WAV</a:t>
            </a:r>
          </a:p>
          <a:p>
            <a:endParaRPr lang="en-US" dirty="0"/>
          </a:p>
          <a:p>
            <a:r>
              <a:rPr lang="en-US" dirty="0"/>
              <a:t>REDMOND.t-zhehch@GCRGDL106:/msr-hdp-gw0015/Scratch/</a:t>
            </a:r>
            <a:r>
              <a:rPr lang="en-US" dirty="0" err="1"/>
              <a:t>jdroppo</a:t>
            </a:r>
            <a:r>
              <a:rPr lang="en-US" dirty="0"/>
              <a:t>/t-</a:t>
            </a:r>
            <a:r>
              <a:rPr lang="en-US" dirty="0" err="1"/>
              <a:t>zhehch</a:t>
            </a:r>
            <a:r>
              <a:rPr lang="en-US" dirty="0"/>
              <a:t>/decode$ bash get_hyps.sh &gt; csv/exp.txt</a:t>
            </a:r>
          </a:p>
          <a:p>
            <a:endParaRPr lang="en-US" dirty="0"/>
          </a:p>
          <a:p>
            <a:r>
              <a:rPr lang="en-US" dirty="0" err="1"/>
              <a:t>awk</a:t>
            </a:r>
            <a:r>
              <a:rPr lang="en-US" dirty="0"/>
              <a:t> -v </a:t>
            </a:r>
            <a:r>
              <a:rPr lang="en-US" dirty="0" err="1"/>
              <a:t>dn</a:t>
            </a:r>
            <a:r>
              <a:rPr lang="en-US" dirty="0"/>
              <a:t>=10000000 -v </a:t>
            </a:r>
            <a:r>
              <a:rPr lang="en-US" dirty="0" err="1"/>
              <a:t>na</a:t>
            </a:r>
            <a:r>
              <a:rPr lang="en-US" dirty="0"/>
              <a:t>=sw_4520_B_1659700000_1804200000_sw_4537_B_2288500000_2434400000 'function </a:t>
            </a:r>
            <a:r>
              <a:rPr lang="en-US" dirty="0" err="1"/>
              <a:t>gn</a:t>
            </a:r>
            <a:r>
              <a:rPr lang="en-US" dirty="0"/>
              <a:t>(</a:t>
            </a:r>
            <a:r>
              <a:rPr lang="en-US" dirty="0" err="1"/>
              <a:t>nai,ad</a:t>
            </a:r>
            <a:r>
              <a:rPr lang="en-US" dirty="0"/>
              <a:t>){split(</a:t>
            </a:r>
            <a:r>
              <a:rPr lang="en-US" dirty="0" err="1"/>
              <a:t>nai,a</a:t>
            </a:r>
            <a:r>
              <a:rPr lang="en-US" dirty="0"/>
              <a:t>,"_");</a:t>
            </a:r>
            <a:r>
              <a:rPr lang="en-US" dirty="0" err="1"/>
              <a:t>ur</a:t>
            </a:r>
            <a:r>
              <a:rPr lang="en-US" dirty="0"/>
              <a:t>=a[1+ad]"_"a[2+ad]" "a[3+ad]" "a[1+ad]"_"a[2+ad]"_"a[3+ad]" "a[4+ad]/</a:t>
            </a:r>
            <a:r>
              <a:rPr lang="en-US" dirty="0" err="1"/>
              <a:t>dn</a:t>
            </a:r>
            <a:r>
              <a:rPr lang="en-US" dirty="0"/>
              <a:t>" "a[5+ad]/</a:t>
            </a:r>
            <a:r>
              <a:rPr lang="en-US" dirty="0" err="1"/>
              <a:t>dn;return</a:t>
            </a:r>
            <a:r>
              <a:rPr lang="en-US" dirty="0"/>
              <a:t> </a:t>
            </a:r>
            <a:r>
              <a:rPr lang="en-US" dirty="0" err="1"/>
              <a:t>ur</a:t>
            </a:r>
            <a:r>
              <a:rPr lang="en-US" dirty="0"/>
              <a:t>}BEGIN{u1=</a:t>
            </a:r>
            <a:r>
              <a:rPr lang="en-US" dirty="0" err="1"/>
              <a:t>gn</a:t>
            </a:r>
            <a:r>
              <a:rPr lang="en-US" dirty="0"/>
              <a:t>(na,0);u2=</a:t>
            </a:r>
            <a:r>
              <a:rPr lang="en-US" dirty="0" err="1"/>
              <a:t>gn</a:t>
            </a:r>
            <a:r>
              <a:rPr lang="en-US" dirty="0"/>
              <a:t>(na,5);}NR==FNR{if($3==</a:t>
            </a:r>
            <a:r>
              <a:rPr lang="en-US" dirty="0" err="1"/>
              <a:t>pr</a:t>
            </a:r>
            <a:r>
              <a:rPr lang="en-US" dirty="0"/>
              <a:t>){n++}else{</a:t>
            </a:r>
            <a:r>
              <a:rPr lang="en-US" dirty="0" err="1"/>
              <a:t>pr</a:t>
            </a:r>
            <a:r>
              <a:rPr lang="en-US" dirty="0"/>
              <a:t>=$3;n=0}if ($0~u1||$0~u2){</a:t>
            </a:r>
            <a:r>
              <a:rPr lang="en-US" dirty="0" err="1"/>
              <a:t>printf</a:t>
            </a:r>
            <a:r>
              <a:rPr lang="en-US" dirty="0"/>
              <a:t> "%s-%03i\n",</a:t>
            </a:r>
            <a:r>
              <a:rPr lang="en-US" dirty="0" err="1"/>
              <a:t>tolower</a:t>
            </a:r>
            <a:r>
              <a:rPr lang="en-US" dirty="0"/>
              <a:t>($3),n}}' </a:t>
            </a:r>
            <a:r>
              <a:rPr lang="en-US" dirty="0" err="1"/>
              <a:t>score_tmp</a:t>
            </a:r>
            <a:r>
              <a:rPr lang="en-US" dirty="0"/>
              <a:t>/refs/hub5e00.english.000405.stm | </a:t>
            </a:r>
            <a:r>
              <a:rPr lang="en-US" dirty="0" err="1"/>
              <a:t>awk</a:t>
            </a:r>
            <a:r>
              <a:rPr lang="en-US" dirty="0"/>
              <a:t> 'NR==FNR{a[FNR]=$0;}NR!=FNR{if ($0~"id: "){if ($0~a[1]||$0~a[2]){p=1}else{p=0}}if (p==1){print}}' - </a:t>
            </a:r>
            <a:r>
              <a:rPr lang="en-US" dirty="0" err="1"/>
              <a:t>rsts</a:t>
            </a:r>
            <a:r>
              <a:rPr lang="en-US" dirty="0"/>
              <a:t>/application_1498589312003_8256.cnn.cnn.lfmmi2.nb0.3.dnn.24.150.dnn.11.0_fmix80/ac.0.067/final/</a:t>
            </a:r>
            <a:r>
              <a:rPr lang="en-US" dirty="0" err="1"/>
              <a:t>rearrange.mlf.ctm.pra</a:t>
            </a:r>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600162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Speech recognition system always contains 3 parts, am, </a:t>
            </a:r>
            <a:r>
              <a:rPr lang="en-US" altLang="zh-CN" dirty="0" err="1"/>
              <a:t>lm</a:t>
            </a:r>
            <a:r>
              <a:rPr lang="en-US" altLang="zh-CN" dirty="0"/>
              <a:t> and decoding. Acoustic model is to map feature seq to phone seq, and </a:t>
            </a:r>
            <a:r>
              <a:rPr lang="en-US" altLang="zh-CN" dirty="0" err="1"/>
              <a:t>langua</a:t>
            </a:r>
            <a:r>
              <a:rPr lang="en-US" altLang="zh-CN" dirty="0"/>
              <a:t> model is to map phone seq to word seq</a:t>
            </a:r>
          </a:p>
          <a:p>
            <a:r>
              <a:rPr lang="en-US" altLang="zh-CN" dirty="0"/>
              <a:t>Usually, the latter process 【】 takes over 50% of the time</a:t>
            </a:r>
          </a:p>
          <a:p>
            <a:r>
              <a:rPr lang="en-US" altLang="zh-CN" dirty="0"/>
              <a:t>and this work achieves a significant speedup on it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420554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first idea is to reduce the search comp by end-to-end modeling</a:t>
            </a:r>
          </a:p>
          <a:p>
            <a:r>
              <a:rPr lang="en-US" altLang="zh-CN" dirty="0"/>
              <a:t>namely, if we can model the word sequence directly instead of modeling the phone sequence, e.g. we directly model the word "car", then we can reduce the search complexity from phone sequence to word sequence. </a:t>
            </a:r>
          </a:p>
          <a:p>
            <a:r>
              <a:rPr lang="en-US" altLang="zh-CN" dirty="0"/>
              <a:t>//Meanwhile, if we can change to model the character, e.g. we model C A R here, then the search complexity from C A R to CAR is also greatly reduced.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099401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way of thinking is we keep the search complexity unchanged, but we accelerate the search speed by parallel computing. </a:t>
            </a:r>
          </a:p>
          <a:p>
            <a:r>
              <a:rPr lang="en-US" altLang="zh-CN" dirty="0"/>
              <a:t>here the problem is to find the best path in a graph. We change this serial algorithm to parallel algorithm</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192217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latter process is done by WFST decoding. e.g., we have a lexicon like this and the </a:t>
            </a:r>
            <a:r>
              <a:rPr lang="en-US" altLang="zh-CN" dirty="0" err="1"/>
              <a:t>langu</a:t>
            </a:r>
            <a:r>
              <a:rPr lang="en-US" altLang="zh-CN" dirty="0"/>
              <a:t> model also gives some score for each word. Then we can express all these info as a graph. </a:t>
            </a:r>
          </a:p>
          <a:p>
            <a:r>
              <a:rPr lang="en-US" altLang="zh-CN" dirty="0"/>
              <a:t>【】Then the final problem becomes obtaining the best path in the graph, which is done by Viterbi decoding.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566241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92611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decoding, we can obtain a </a:t>
            </a:r>
            <a:r>
              <a:rPr lang="en-US" altLang="zh-CN" dirty="0" err="1"/>
              <a:t>nbest</a:t>
            </a:r>
            <a:r>
              <a:rPr lang="en-US" altLang="zh-CN" dirty="0"/>
              <a:t> hypotheses list,</a:t>
            </a:r>
          </a:p>
          <a:p>
            <a:r>
              <a:rPr lang="en-US" altLang="zh-CN" dirty="0"/>
              <a:t>e.g. reading ..., read ...</a:t>
            </a:r>
          </a:p>
          <a:p>
            <a:r>
              <a:rPr lang="en-US" altLang="zh-CN" dirty="0"/>
              <a:t>and we can transfer it to a graph like this, as there are some common parts in the hypotheses, e.g. this "time"【】</a:t>
            </a:r>
          </a:p>
          <a:p>
            <a:r>
              <a:rPr lang="en-US" altLang="zh-CN" dirty="0"/>
              <a:t>It's called lattice.</a:t>
            </a:r>
          </a:p>
          <a:p>
            <a:r>
              <a:rPr lang="en-US" altLang="zh-CN" dirty="0"/>
              <a:t>After obtaining lattice, we can do several things 【】 Thus lattice processing is the common setup in ASR systems. </a:t>
            </a:r>
          </a:p>
          <a:p>
            <a:r>
              <a:rPr lang="en-US" altLang="zh-CN" dirty="0"/>
              <a:t>btw, this work can speed up all of these application by speeding up the decoding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364727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Parallel computing utilizes a large number of units to parallelize the computation</a:t>
            </a:r>
          </a:p>
          <a:p>
            <a:r>
              <a:rPr lang="en-US" altLang="zh-CN" dirty="0"/>
              <a:t>The matrix calculation and sequence batching are common to be sped up by it.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151311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how to parallelize (</a:t>
            </a:r>
            <a:r>
              <a:rPr lang="en-US" altLang="zh-CN" dirty="0" err="1"/>
              <a:t>pærəlelaɪz</a:t>
            </a:r>
            <a:r>
              <a:rPr lang="en-US" altLang="zh-CN" dirty="0"/>
              <a:t>) the best path search algorithm is uncertain.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28069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change the serial decoding in CPU 【】 to parallel decoding in GPU【】</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76702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whole pipeline is a 2-pass decoding. We generate 1-pass lattice in GPU, and do lattice rescoring in CPU. In this way, GPU memory is enough for 1-pass WFST.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609076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framework is parallel in the following 3 levels. first is future level. We search each out-going arcs, e.g. b c d【】 each with a separate GPU thread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325049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parallelize different histories. e.g. 3 and 2 can be processed by separate GPU threads.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86529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Moreoever</a:t>
            </a:r>
            <a:r>
              <a:rPr lang="en-US" altLang="zh-CN" dirty="0"/>
              <a:t>, different utterances can be processed with separate GPU kernels.</a:t>
            </a:r>
          </a:p>
          <a:p>
            <a:r>
              <a:rPr lang="en-US" altLang="zh-CN" dirty="0"/>
              <a:t>All these 3 levels, future, history, utterance, can be combined together.</a:t>
            </a:r>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5208020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problem we need to solve is token recomb</a:t>
            </a:r>
          </a:p>
          <a:p>
            <a:r>
              <a:rPr lang="en-US" altLang="zh-CN" dirty="0"/>
              <a:t>The formula of Viterbi (VI TER BI) decoding is as formula 1. We combine 3 parts of knowledge to get the best path in the graph【】. </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888651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physical meaning of the max operation is as this figure. In each state, we remain only the best path to this state, which makes arcs in the WFST dependent with each other. Thus it is a serial algorithm</a:t>
            </a:r>
          </a:p>
          <a:p>
            <a:r>
              <a:rPr lang="en-US" altLang="zh-CN" dirty="0"/>
              <a:t>to change the serial </a:t>
            </a:r>
            <a:r>
              <a:rPr lang="en-US" altLang="zh-CN" dirty="0" err="1"/>
              <a:t>alg</a:t>
            </a:r>
            <a:r>
              <a:rPr lang="en-US" altLang="zh-CN" dirty="0"/>
              <a:t> to parallel </a:t>
            </a:r>
            <a:r>
              <a:rPr lang="en-US" altLang="zh-CN" dirty="0" err="1"/>
              <a:t>alg</a:t>
            </a:r>
            <a:r>
              <a:rPr lang="en-US" altLang="zh-CN" dirty="0"/>
              <a:t>, namely we make the search of 2 to 3 and 1 to 3 together, we need a thread sync in the state 3, to remain only the best one before continuing. Thus we abstract the max in the formula as a sync operation in the parallel computing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73470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907015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naive implementation of this is adding critical section.</a:t>
            </a:r>
          </a:p>
          <a:p>
            <a:r>
              <a:rPr lang="en-US" altLang="zh-CN" dirty="0"/>
              <a:t>For each thread</a:t>
            </a:r>
          </a:p>
          <a:p>
            <a:r>
              <a:rPr lang="en-US" altLang="zh-CN" dirty="0"/>
              <a:t>we add semaphore (</a:t>
            </a:r>
            <a:r>
              <a:rPr lang="en-US" altLang="zh-CN" dirty="0" err="1"/>
              <a:t>seməfɔ</a:t>
            </a:r>
            <a:r>
              <a:rPr lang="en-US" altLang="zh-CN" dirty="0"/>
              <a:t>:(r))【】</a:t>
            </a:r>
            <a:r>
              <a:rPr lang="zh-CN" altLang="en-US" dirty="0"/>
              <a:t>，</a:t>
            </a:r>
            <a:r>
              <a:rPr lang="en-US" altLang="zh-CN" dirty="0"/>
              <a:t>do the comparison</a:t>
            </a:r>
            <a:r>
              <a:rPr lang="zh-CN" altLang="en-US" dirty="0"/>
              <a:t>，</a:t>
            </a:r>
            <a:r>
              <a:rPr lang="en-US" altLang="zh-CN" dirty="0"/>
              <a:t>store the better one, and then release semaphore【】</a:t>
            </a:r>
          </a:p>
          <a:p>
            <a:r>
              <a:rPr lang="en-US" altLang="zh-CN" dirty="0"/>
              <a:t>//by this way, each thread update the token information one by one.</a:t>
            </a:r>
          </a:p>
          <a:p>
            <a:r>
              <a:rPr lang="en-US" altLang="zh-CN" dirty="0"/>
              <a:t>This implementation has several problems here (WAIT a while)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54101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better and unified solution with only one single atomic operation. An atomic operation do both comparison and store the maximum value to the address【】. And it is thread safe. Let's see an example.</a:t>
            </a:r>
          </a:p>
          <a:p>
            <a:r>
              <a:rPr lang="en-US" altLang="zh-CN" dirty="0"/>
              <a:t>for each arc, we have a score and its arc id, we pack them together.</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1353849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exp, we have 4 in-going arcs, starting from arc 1. we packs score and arc id together. call an atomic operation.  after that, the value of the state will be replaced by the pack value of arc 1, because the score is stored in the higher bits【】.</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437639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practically, arc 2 and arc 4 are processed in parallel. But the atomic operation here </a:t>
            </a:r>
            <a:r>
              <a:rPr lang="en-US" altLang="zh-CN" dirty="0" err="1"/>
              <a:t>garrentees</a:t>
            </a:r>
            <a:r>
              <a:rPr lang="en-US" altLang="zh-CN" dirty="0"/>
              <a:t> that the final result is the best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848974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updating, we have both the best score and the arc id it comes from. </a:t>
            </a:r>
          </a:p>
          <a:p>
            <a:r>
              <a:rPr lang="en-US" altLang="zh-CN" dirty="0"/>
              <a:t>And the whole algorithm is just like this example. for each thread, we pack the value, and then do an atomic operation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242391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problem is load imbalance. </a:t>
            </a:r>
          </a:p>
          <a:p>
            <a:r>
              <a:rPr lang="en-US" altLang="zh-CN" dirty="0"/>
              <a:t>e.g. there are 3 arcs out-going from state 1 and 2 arcs out-going from state 7. So we should allocate thread to arcs and states appropriately, else we will WAIT for some states, e.g. state 1, while other threads have finished processing, e.g. state 7.</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8001138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solve this problem by firstly allocate 32 threads to each group and now we have many groups, for exp, 2. And we need to allocate a state to each group. It is done by an atomic operation on the token index</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527187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example, group 0 gets the token 0 at state 2</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7578507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group 1 get token 1 in state 1</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3431353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once after allocating the index, group 0 and group 1 are working separately.  e.g. thread 0 from group 0 process the arc from state 2 to state 3, and thread 1 process arc 2 to 6</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67992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5716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all out-going arcs are processed, group 0 will request another token index</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510402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group 1 is finished. it will also request another token index separately</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9388104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both groups finish in the same time, the atomic operation still </a:t>
            </a:r>
            <a:r>
              <a:rPr lang="en-US" altLang="zh-CN" dirty="0" err="1"/>
              <a:t>garrentees</a:t>
            </a:r>
            <a:r>
              <a:rPr lang="en-US" altLang="zh-CN" dirty="0"/>
              <a:t> each index is allocated to a single group</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8281254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a:t>
            </a:r>
          </a:p>
          <a:p>
            <a:r>
              <a:rPr lang="en-US" altLang="zh-CN" dirty="0"/>
              <a:t>Xx is xx</a:t>
            </a:r>
          </a:p>
          <a:p>
            <a:r>
              <a:rPr lang="en-US" altLang="zh-CN" dirty="0"/>
              <a:t>so</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6925681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the whole algorithm is as this example. it is based on atomic operation and group </a:t>
            </a:r>
            <a:r>
              <a:rPr lang="en-US" altLang="zh-CN" dirty="0" err="1"/>
              <a:t>broacasting</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696660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dirty="0"/>
              <a:t>（</a:t>
            </a:r>
            <a:r>
              <a:rPr lang="en-US" altLang="zh-CN" dirty="0"/>
              <a:t>Say more </a:t>
            </a:r>
            <a:r>
              <a:rPr lang="zh-CN" altLang="en-US" dirty="0"/>
              <a:t>）</a:t>
            </a:r>
            <a:endParaRPr lang="en-US" altLang="zh-CN"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dirty="0"/>
              <a:t>The 3</a:t>
            </a:r>
            <a:r>
              <a:rPr lang="en-US" altLang="zh-CN" baseline="30000" dirty="0"/>
              <a:t>rd</a:t>
            </a:r>
            <a:r>
              <a:rPr lang="en-US" altLang="zh-CN" dirty="0"/>
              <a:t> prob we need to solve is </a:t>
            </a:r>
            <a:r>
              <a:rPr lang="en-US" altLang="zh-CN" dirty="0" err="1"/>
              <a:t>lat</a:t>
            </a:r>
            <a:r>
              <a:rPr lang="en-US" altLang="zh-CN" dirty="0"/>
              <a:t> proc </a:t>
            </a:r>
          </a:p>
          <a:p>
            <a:r>
              <a:rPr lang="en-US" altLang="zh-CN" dirty="0"/>
              <a:t>Overall speaking, the exact </a:t>
            </a:r>
            <a:r>
              <a:rPr lang="en-US" altLang="zh-CN" dirty="0" err="1"/>
              <a:t>lat</a:t>
            </a:r>
            <a:r>
              <a:rPr lang="en-US" altLang="zh-CN" dirty="0"/>
              <a:t> algorithm proposed by Daniel Povey can be fully parallelized in GPU </a:t>
            </a:r>
          </a:p>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2493009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experiments are conducted on </a:t>
            </a:r>
            <a:r>
              <a:rPr lang="en-US" altLang="zh-CN" dirty="0" err="1"/>
              <a:t>swtichboard</a:t>
            </a:r>
            <a:r>
              <a:rPr lang="en-US" altLang="zh-CN" dirty="0"/>
              <a:t>. We will quickly go over this part. For more details, please come to our oral session, and the details of GPU optimization can be referred to our source code.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0035714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comparison between CPU and GPU decoder firstly shows that they have the same performance both in 1-best and lattice quality. Notably, the lattice quality is verified by rescoring, oracle WER and confidence measure</a:t>
            </a:r>
          </a:p>
          <a:p>
            <a:r>
              <a:rPr lang="en-US" altLang="zh-CN" dirty="0"/>
              <a:t>recalling that lattice is important for most of the ASR modules</a:t>
            </a:r>
          </a:p>
          <a:p>
            <a:r>
              <a:rPr lang="en-US" altLang="zh-CN" dirty="0"/>
              <a:t>Based on the same </a:t>
            </a:r>
            <a:r>
              <a:rPr lang="en-US" altLang="zh-CN" dirty="0" err="1"/>
              <a:t>pef</a:t>
            </a:r>
            <a:r>
              <a:rPr lang="en-US" altLang="zh-CN" dirty="0"/>
              <a:t>, this framework can speed up all of them</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0004656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same performance, our 3-level parallelism achieve 34 times speedup</a:t>
            </a:r>
          </a:p>
          <a:p>
            <a:r>
              <a:rPr lang="en-US" altLang="zh-CN" dirty="0"/>
              <a:t>And our new number is over 50 times by better GPU optimization</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7554476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Compared with </a:t>
            </a:r>
            <a:r>
              <a:rPr lang="en-US" altLang="zh-CN" dirty="0" err="1"/>
              <a:t>utt</a:t>
            </a:r>
            <a:r>
              <a:rPr lang="en-US" altLang="zh-CN" dirty="0"/>
              <a:t> level para comp in CPU, and if we take the price of CPU and GPU into account, the GPU decoder can still save 4x budget. Notably the GPU here is the newest one, thus it’s a little bit expensive</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14057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1169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a:t>
            </a:r>
            <a:r>
              <a:rPr lang="zh-CN" altLang="en-US" dirty="0"/>
              <a:t> </a:t>
            </a:r>
            <a:r>
              <a:rPr lang="en-US" altLang="zh-CN" dirty="0"/>
              <a:t>explicit</a:t>
            </a:r>
            <a:r>
              <a:rPr lang="zh-CN" altLang="en-US" dirty="0"/>
              <a:t> </a:t>
            </a:r>
            <a:r>
              <a:rPr lang="en-US" altLang="zh-CN" dirty="0"/>
              <a:t>bottleneck</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5734864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0986748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motivation of e2e </a:t>
            </a:r>
            <a:r>
              <a:rPr lang="en-US" altLang="zh-CN" dirty="0" err="1"/>
              <a:t>sr</a:t>
            </a:r>
            <a:r>
              <a:rPr lang="en-US" altLang="zh-CN" dirty="0"/>
              <a:t> is that, we have ... , so </a:t>
            </a:r>
          </a:p>
          <a:p>
            <a:r>
              <a:rPr lang="en-US" altLang="zh-CN" dirty="0"/>
              <a:t>e.g.</a:t>
            </a:r>
          </a:p>
          <a:p>
            <a:r>
              <a:rPr lang="en-US" altLang="zh-CN" dirty="0"/>
              <a:t>previously we obtain phone seq  from feature seq and then obtain word seq from feature seq</a:t>
            </a:r>
          </a:p>
          <a:p>
            <a:r>
              <a:rPr lang="en-US" altLang="zh-CN" dirty="0"/>
              <a:t>e2e refer to model word seq directly</a:t>
            </a:r>
          </a:p>
          <a:p>
            <a:r>
              <a:rPr lang="en-US" altLang="zh-CN" dirty="0"/>
              <a:t>another choice is to model the character seq directly</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0258714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practically, we model tri-phone HMM state seq from feature seq, and if we model the phone seq directly, which contains only 3 units, it can also be regarded as end-to-end modeling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6231682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CTC model is proposed to give better sequential modeling effects. </a:t>
            </a:r>
          </a:p>
          <a:p>
            <a:r>
              <a:rPr lang="en-US" altLang="zh-CN" dirty="0"/>
              <a:t>in hmm, each hidden state only depends on the last state, and each feature input is depend on one hidden state. it is a generative model</a:t>
            </a:r>
          </a:p>
          <a:p>
            <a:r>
              <a:rPr lang="en-US" altLang="zh-CN" dirty="0"/>
              <a:t>CTC is a discriminative model. here each hidden state is depend on the whole feature sequence</a:t>
            </a:r>
          </a:p>
          <a:p>
            <a:r>
              <a:rPr lang="en-US" altLang="zh-CN" dirty="0"/>
              <a:t>as it has stronger sequential modeling effect, the criterion of CTC tries to learn the state mapping with blank state.</a:t>
            </a:r>
          </a:p>
          <a:p>
            <a:r>
              <a:rPr lang="en-US" altLang="zh-CN" dirty="0"/>
              <a:t>here is an exp. in HMM, we have five states to represent a phoneme</a:t>
            </a:r>
          </a:p>
          <a:p>
            <a:r>
              <a:rPr lang="en-US" altLang="zh-CN" dirty="0"/>
              <a:t>in CTC, we still have five states, but two blank states are skippable, the entry and exit states do not relate to the phoneme we are modeling. So we actually model one phoneme with one single phoneme specific state, which is called end-to-end modeling</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1139786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examine the inference distribution of CTC models, it shows peaky property.</a:t>
            </a:r>
          </a:p>
          <a:p>
            <a:r>
              <a:rPr lang="en-US" altLang="zh-CN" dirty="0"/>
              <a:t>here the horizon axis is the time axis and the vertical axis is the probability.</a:t>
            </a:r>
          </a:p>
          <a:p>
            <a:r>
              <a:rPr lang="en-US" altLang="zh-CN" dirty="0"/>
              <a:t>one color denotes a phoneme. e.g. we look at the red line, which denotes the phoneme w</a:t>
            </a:r>
          </a:p>
          <a:p>
            <a:r>
              <a:rPr lang="en-US" altLang="zh-CN" dirty="0"/>
              <a:t>in HMM, it lasts for a long time span as it has five HMM states and normally distribute in average.</a:t>
            </a:r>
          </a:p>
          <a:p>
            <a:r>
              <a:rPr lang="en-US" altLang="zh-CN" dirty="0"/>
              <a:t>but CTC in the 3rd line only outputs a single peak in the corresponding long span. and most of the span is blank outputs</a:t>
            </a:r>
          </a:p>
          <a:p>
            <a:r>
              <a:rPr lang="en-US" altLang="zh-CN" dirty="0"/>
              <a:t>besides, in the figure we can find that during the long span, there is no phonemic output in CTC. therefore it's of no use to integrate language model. in other word, the search / decoding  process in such span is of no need.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062464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formulate our motivation to propose the phone synchronous decoding</a:t>
            </a:r>
          </a:p>
          <a:p>
            <a:r>
              <a:rPr lang="en-US" altLang="zh-CN" dirty="0"/>
              <a:t>the formulation of traditional </a:t>
            </a:r>
            <a:r>
              <a:rPr lang="en-US" altLang="zh-CN" dirty="0" err="1"/>
              <a:t>fr</a:t>
            </a:r>
            <a:r>
              <a:rPr lang="en-US" altLang="zh-CN" dirty="0"/>
              <a:t> sync decoding, that is FSD, is as here. this is </a:t>
            </a:r>
            <a:r>
              <a:rPr lang="en-US" altLang="zh-CN" dirty="0" err="1"/>
              <a:t>bayesian</a:t>
            </a:r>
            <a:r>
              <a:rPr lang="en-US" altLang="zh-CN" dirty="0"/>
              <a:t> </a:t>
            </a:r>
            <a:r>
              <a:rPr lang="en-US" altLang="zh-CN" dirty="0" err="1"/>
              <a:t>therom</a:t>
            </a:r>
            <a:r>
              <a:rPr lang="en-US" altLang="zh-CN" dirty="0"/>
              <a:t> and we combine LM and AM knowledge sources. </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9213764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a frame decomposition, here the product is regarding to T frames</a:t>
            </a:r>
          </a:p>
          <a:p>
            <a:r>
              <a:rPr lang="en-US" altLang="zh-CN" dirty="0"/>
              <a:t>the key point is that in FSD the searching iteration is regarding to frames T(in the formula), which means that searching is done during all the long span (in the figure), because phonemic output is along the whole time axis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1563393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PSD, we divide the frames T into 2 parts, firstly blank frames and secondly phonemic frames (in the formula)</a:t>
            </a:r>
          </a:p>
          <a:p>
            <a:r>
              <a:rPr lang="en-US" altLang="zh-CN" dirty="0"/>
              <a:t>and we can prove that the blank frames part can be ignored:</a:t>
            </a:r>
          </a:p>
          <a:p>
            <a:r>
              <a:rPr lang="en-US" altLang="zh-CN" dirty="0"/>
              <a:t>1stly, blank label will not change the output of B</a:t>
            </a:r>
          </a:p>
          <a:p>
            <a:r>
              <a:rPr lang="en-US" altLang="zh-CN" dirty="0"/>
              <a:t>and 2ndly, 【blank frame refers to the frame whose blank posterior is approaching 1】, so we are confirmed it is blank frame</a:t>
            </a:r>
          </a:p>
          <a:p>
            <a:r>
              <a:rPr lang="en-US" altLang="zh-CN" dirty="0"/>
              <a:t>therefore, the probability mass can be ignored because it's almost 1</a:t>
            </a:r>
          </a:p>
          <a:p>
            <a:endParaRPr lang="en-US" altLang="zh-CN" dirty="0"/>
          </a:p>
          <a:p>
            <a:r>
              <a:rPr lang="en-US" altLang="zh-CN" dirty="0"/>
              <a:t>then finally, the search in PSD is transformed to regard to phones J (in the formula),【 which also refers to the peaks (in the figure)】</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8891569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algorithm is quite elegant. in each frame, we decide whether it is blank frame or phoneme frame. if it is blank frame, we just ignore it, if it is phoneme frame, we keep it and do the original </a:t>
            </a:r>
            <a:r>
              <a:rPr lang="en-US" altLang="zh-CN" dirty="0" err="1"/>
              <a:t>viterbi</a:t>
            </a:r>
            <a:r>
              <a:rPr lang="en-US" altLang="zh-CN" dirty="0"/>
              <a:t> decoding. </a:t>
            </a:r>
          </a:p>
          <a:p>
            <a:r>
              <a:rPr lang="en-US" altLang="zh-CN" dirty="0"/>
              <a:t>and </a:t>
            </a:r>
            <a:r>
              <a:rPr lang="en-US" altLang="zh-CN" dirty="0" err="1"/>
              <a:t>phisically</a:t>
            </a:r>
            <a:r>
              <a:rPr lang="en-US" altLang="zh-CN" dirty="0"/>
              <a:t> in the figure, it just refers to the fact that we ignore the blank parts and decode the phoneme parts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245133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818193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can be directly learned from the figure that huge searching can be saved.</a:t>
            </a:r>
          </a:p>
          <a:p>
            <a:r>
              <a:rPr lang="en-US" altLang="zh-CN" dirty="0"/>
              <a:t>if we analyze the search complexity. previously, the complexity regards to the length of the utterance T, the size of the phoneme set and the size of the vocabulary</a:t>
            </a:r>
          </a:p>
          <a:p>
            <a:r>
              <a:rPr lang="en-US" altLang="zh-CN" dirty="0"/>
              <a:t>now it does not regard to the length T, but only the length of the phoneme sequence.</a:t>
            </a:r>
          </a:p>
          <a:p>
            <a:r>
              <a:rPr lang="en-US" altLang="zh-CN" dirty="0"/>
              <a:t>thus the complexity is significantly reduced</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8580019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23871625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127099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similar performance, we achieve three-time speedup</a:t>
            </a:r>
          </a:p>
          <a:p>
            <a:r>
              <a:rPr lang="en-US" altLang="zh-CN" dirty="0"/>
              <a:t>due to the time limit, we have to skip other experiment details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1935230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finally, this framework can also be used in other ASR modules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0449010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finally, this framework can also be used in other ASR modules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9246504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finally, this framework can also be used in other ASR modules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311996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finally, this framework can also be used in other ASR modules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19479208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published works</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4335955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2:32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51819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exp this one</a:t>
            </a:r>
          </a:p>
          <a:p>
            <a:endParaRPr lang="en-US" altLang="zh-CN" dirty="0"/>
          </a:p>
          <a:p>
            <a:r>
              <a:rPr lang="en-US" altLang="zh-CN" dirty="0"/>
              <a:t>the problem is we have several speech and they are mixed together like this【】</a:t>
            </a:r>
          </a:p>
          <a:p>
            <a:r>
              <a:rPr lang="en-US" altLang="zh-CN" dirty="0"/>
              <a:t>and we </a:t>
            </a:r>
            <a:r>
              <a:rPr lang="en-US" altLang="zh-CN" dirty="0" err="1"/>
              <a:t>wanna</a:t>
            </a:r>
            <a:r>
              <a:rPr lang="en-US" altLang="zh-CN" dirty="0"/>
              <a:t> obtain all transcripts from that</a:t>
            </a:r>
          </a:p>
          <a:p>
            <a:r>
              <a:rPr lang="en-US" altLang="zh-CN" dirty="0"/>
              <a:t>N is the speaker【】</a:t>
            </a:r>
          </a:p>
          <a:p>
            <a:r>
              <a:rPr lang="en-US" altLang="zh-CN" dirty="0"/>
              <a:t>what we interested is the transcriptions of all people</a:t>
            </a:r>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10555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4181927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这是博士期间发表的一作文章</a:t>
            </a:r>
            <a:endParaRPr lang="zh-CN" altLang="en-US" dirty="0"/>
          </a:p>
        </p:txBody>
      </p:sp>
      <p:sp>
        <p:nvSpPr>
          <p:cNvPr id="4" name="页眉占位符 3"/>
          <p:cNvSpPr>
            <a:spLocks noGrp="1"/>
          </p:cNvSpPr>
          <p:nvPr>
            <p:ph type="hdr" sz="quarter" idx="10"/>
          </p:nvPr>
        </p:nvSpPr>
        <p:spPr/>
        <p:txBody>
          <a:bodyPr/>
          <a:lstStyle/>
          <a:p>
            <a:r>
              <a:rPr lang="en-US"/>
              <a:t>Microsoft Ignite 2016</a:t>
            </a:r>
            <a:endParaRPr lang="en-US" dirty="0"/>
          </a:p>
        </p:txBody>
      </p:sp>
      <p:sp>
        <p:nvSpPr>
          <p:cNvPr id="5" name="页脚占位符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2744697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propose a series of techniques to improve the system, the red number denotes how much it can be improved. Due to the time limit, we only focus on the discriminative training part</a:t>
            </a:r>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1521977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3/7/2019 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8291798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r>
              <a:rPr lang="en-US"/>
              <a:t>Microsoft Ignite 2016</a:t>
            </a:r>
            <a:endParaRPr lang="en-US" dirty="0"/>
          </a:p>
        </p:txBody>
      </p:sp>
      <p:sp>
        <p:nvSpPr>
          <p:cNvPr id="5" name="页脚占位符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期占位符 5"/>
          <p:cNvSpPr>
            <a:spLocks noGrp="1"/>
          </p:cNvSpPr>
          <p:nvPr>
            <p:ph type="dt" idx="1"/>
          </p:nvPr>
        </p:nvSpPr>
        <p:spPr/>
        <p:txBody>
          <a:bodyPr/>
          <a:lstStyle/>
          <a:p>
            <a:fld id="{38EEC551-8CDA-4EB6-89BB-2A86C9F091C8}" type="datetime8">
              <a:rPr lang="en-US" smtClean="0"/>
              <a:t>3/7/2019 2:30 PM</a:t>
            </a:fld>
            <a:endParaRPr lang="en-US" dirty="0"/>
          </a:p>
        </p:txBody>
      </p:sp>
      <p:sp>
        <p:nvSpPr>
          <p:cNvPr id="7" name="灯片编号占位符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58627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885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38" r:id="rId1"/>
    <p:sldLayoutId id="2147484300"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31" r:id="rId12"/>
    <p:sldLayoutId id="2147484249" r:id="rId13"/>
    <p:sldLayoutId id="2147484301" r:id="rId14"/>
    <p:sldLayoutId id="2147484251" r:id="rId15"/>
    <p:sldLayoutId id="2147484252" r:id="rId16"/>
    <p:sldLayoutId id="2147484254"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tmp"/></Relationships>
</file>

<file path=ppt/slides/_rels/slide100.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116.tmp"/></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5.xml"/><Relationship Id="rId1" Type="http://schemas.openxmlformats.org/officeDocument/2006/relationships/slideLayout" Target="../slideLayouts/slideLayout5.xml"/><Relationship Id="rId5" Type="http://schemas.openxmlformats.org/officeDocument/2006/relationships/image" Target="../media/image119.tmp"/><Relationship Id="rId4" Type="http://schemas.openxmlformats.org/officeDocument/2006/relationships/image" Target="../media/image11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20.tmp"/><Relationship Id="rId2" Type="http://schemas.openxmlformats.org/officeDocument/2006/relationships/notesSlide" Target="../notesSlides/notesSlide87.xml"/><Relationship Id="rId1" Type="http://schemas.openxmlformats.org/officeDocument/2006/relationships/slideLayout" Target="../slideLayouts/slideLayout5.xml"/><Relationship Id="rId4" Type="http://schemas.openxmlformats.org/officeDocument/2006/relationships/image" Target="../media/image121.tmp"/></Relationships>
</file>

<file path=ppt/slides/_rels/slide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notesSlide" Target="../notesSlides/notesSlide91.xml"/><Relationship Id="rId1" Type="http://schemas.openxmlformats.org/officeDocument/2006/relationships/slideLayout" Target="../slideLayouts/slideLayout5.xml"/><Relationship Id="rId5" Type="http://schemas.openxmlformats.org/officeDocument/2006/relationships/image" Target="../media/image124.tmp"/><Relationship Id="rId4" Type="http://schemas.openxmlformats.org/officeDocument/2006/relationships/image" Target="../media/image123.tm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19.tm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41.tmp"/></Relationships>
</file>

<file path=ppt/slides/_rels/slide113.xml.rels><?xml version="1.0" encoding="UTF-8" standalone="yes"?>
<Relationships xmlns="http://schemas.openxmlformats.org/package/2006/relationships"><Relationship Id="rId3" Type="http://schemas.openxmlformats.org/officeDocument/2006/relationships/image" Target="../media/image126.tmp"/><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slide" Target="slide41.xml"/></Relationships>
</file>

<file path=ppt/slides/_rels/slide114.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127.tmp"/><Relationship Id="rId1" Type="http://schemas.openxmlformats.org/officeDocument/2006/relationships/slideLayout" Target="../slideLayouts/slideLayout10.xml"/><Relationship Id="rId5" Type="http://schemas.openxmlformats.org/officeDocument/2006/relationships/image" Target="../media/image128.emf"/><Relationship Id="rId4" Type="http://schemas.openxmlformats.org/officeDocument/2006/relationships/image" Target="../media/image46.emf"/></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5.tmp"/><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41.tmp"/></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tmp"/><Relationship Id="rId5" Type="http://schemas.openxmlformats.org/officeDocument/2006/relationships/image" Target="../media/image25.tmp"/><Relationship Id="rId4" Type="http://schemas.openxmlformats.org/officeDocument/2006/relationships/image" Target="../media/image24.tmp"/></Relationships>
</file>

<file path=ppt/slides/_rels/slide120.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34.tmp"/><Relationship Id="rId2" Type="http://schemas.openxmlformats.org/officeDocument/2006/relationships/image" Target="../media/image133.tmp"/><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135.tmp"/><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image" Target="../media/image136.tmp"/><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137.tmp"/><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40.tmp"/><Relationship Id="rId2" Type="http://schemas.openxmlformats.org/officeDocument/2006/relationships/image" Target="../media/image139.tmp"/><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8.tmp"/><Relationship Id="rId5" Type="http://schemas.openxmlformats.org/officeDocument/2006/relationships/image" Target="../media/image27.tmp"/><Relationship Id="rId4" Type="http://schemas.openxmlformats.org/officeDocument/2006/relationships/image" Target="../media/image26.tm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0.tmp"/></Relationships>
</file>

<file path=ppt/slides/_rels/slide17.xml.rels><?xml version="1.0" encoding="UTF-8" standalone="yes"?>
<Relationships xmlns="http://schemas.openxmlformats.org/package/2006/relationships"><Relationship Id="rId3" Type="http://schemas.openxmlformats.org/officeDocument/2006/relationships/image" Target="../media/image31.tmp"/><Relationship Id="rId7" Type="http://schemas.openxmlformats.org/officeDocument/2006/relationships/image" Target="../media/image35.tmp"/><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1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tm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tmp"/><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0.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5.tmp"/><Relationship Id="rId4" Type="http://schemas.openxmlformats.org/officeDocument/2006/relationships/image" Target="../media/image24.tmp"/></Relationships>
</file>

<file path=ppt/slides/_rels/slide2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3.tmp"/><Relationship Id="rId3" Type="http://schemas.openxmlformats.org/officeDocument/2006/relationships/slideLayout" Target="../slideLayouts/slideLayout5.xml"/><Relationship Id="rId7" Type="http://schemas.openxmlformats.org/officeDocument/2006/relationships/image" Target="../media/image42.tmp"/><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1.tmp"/><Relationship Id="rId5" Type="http://schemas.openxmlformats.org/officeDocument/2006/relationships/image" Target="../media/image40.jpeg"/><Relationship Id="rId4" Type="http://schemas.openxmlformats.org/officeDocument/2006/relationships/notesSlide" Target="../notesSlides/notesSlide20.xml"/><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5.tmp"/><Relationship Id="rId4" Type="http://schemas.openxmlformats.org/officeDocument/2006/relationships/image" Target="../media/image42.tmp"/></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9.tmp"/><Relationship Id="rId4" Type="http://schemas.openxmlformats.org/officeDocument/2006/relationships/image" Target="../media/image48.tmp"/></Relationships>
</file>

<file path=ppt/slides/_rels/slide31.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46.emf"/><Relationship Id="rId4" Type="http://schemas.openxmlformats.org/officeDocument/2006/relationships/image" Target="../media/image51.tmp"/></Relationships>
</file>

<file path=ppt/slides/_rels/slide32.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tmp"/></Relationships>
</file>

<file path=ppt/slides/_rels/slide33.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53.tmp"/></Relationships>
</file>

<file path=ppt/slides/_rels/slide36.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3.tmp"/><Relationship Id="rId7" Type="http://schemas.openxmlformats.org/officeDocument/2006/relationships/image" Target="../media/image46.emf"/><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6.tmp"/><Relationship Id="rId5" Type="http://schemas.openxmlformats.org/officeDocument/2006/relationships/image" Target="../media/image55.tmp"/><Relationship Id="rId4" Type="http://schemas.openxmlformats.org/officeDocument/2006/relationships/image" Target="../media/image54.tmp"/></Relationships>
</file>

<file path=ppt/slides/_rels/slide38.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6.tmp"/><Relationship Id="rId5" Type="http://schemas.openxmlformats.org/officeDocument/2006/relationships/image" Target="../media/image55.tmp"/><Relationship Id="rId4" Type="http://schemas.openxmlformats.org/officeDocument/2006/relationships/image" Target="../media/image54.tmp"/></Relationships>
</file>

<file path=ppt/slides/_rels/slide3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7.tmp"/><Relationship Id="rId5" Type="http://schemas.openxmlformats.org/officeDocument/2006/relationships/image" Target="../media/image55.tmp"/><Relationship Id="rId4" Type="http://schemas.openxmlformats.org/officeDocument/2006/relationships/image" Target="../media/image54.t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44.png"/><Relationship Id="rId4"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tmp"/></Relationships>
</file>

<file path=ppt/slides/_rels/slide5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tmp"/><Relationship Id="rId7" Type="http://schemas.openxmlformats.org/officeDocument/2006/relationships/diagramColors" Target="../diagrams/colors2.xml"/><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0.emf"/></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tmp"/><Relationship Id="rId4" Type="http://schemas.openxmlformats.org/officeDocument/2006/relationships/image" Target="../media/image71.tmp"/></Relationships>
</file>

<file path=ppt/slides/_rels/slide6.xml.rels><?xml version="1.0" encoding="UTF-8" standalone="yes"?>
<Relationships xmlns="http://schemas.openxmlformats.org/package/2006/relationships"><Relationship Id="rId3" Type="http://schemas.openxmlformats.org/officeDocument/2006/relationships/image" Target="../media/image12.tmp"/><Relationship Id="rId7" Type="http://schemas.openxmlformats.org/officeDocument/2006/relationships/image" Target="../media/image16.tmp"/><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3.tmp"/></Relationships>
</file>

<file path=ppt/slides/_rels/slide60.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71.tmp"/><Relationship Id="rId5" Type="http://schemas.openxmlformats.org/officeDocument/2006/relationships/image" Target="../media/image75.png"/><Relationship Id="rId4" Type="http://schemas.openxmlformats.org/officeDocument/2006/relationships/image" Target="../media/image74.tmp"/></Relationships>
</file>

<file path=ppt/slides/_rels/slide6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90.tmp"/></Relationships>
</file>

<file path=ppt/slides/_rels/slide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1.png"/><Relationship Id="rId7" Type="http://schemas.openxmlformats.org/officeDocument/2006/relationships/diagramColors" Target="../diagrams/colors3.xml"/><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93.tmp"/><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1.png"/><Relationship Id="rId7" Type="http://schemas.openxmlformats.org/officeDocument/2006/relationships/diagramColors" Target="../diagrams/colors5.xml"/><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99.png"/><Relationship Id="rId4" Type="http://schemas.openxmlformats.org/officeDocument/2006/relationships/image" Target="../media/image98.emf"/></Relationships>
</file>

<file path=ppt/slides/_rels/slide93.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image" Target="../media/image100.jpg"/><Relationship Id="rId5" Type="http://schemas.openxmlformats.org/officeDocument/2006/relationships/image" Target="../media/image101.tmp"/><Relationship Id="rId4" Type="http://schemas.openxmlformats.org/officeDocument/2006/relationships/image" Target="../media/image103.tmp"/></Relationships>
</file>

<file path=ppt/slides/_rels/slide96.xml.rels><?xml version="1.0" encoding="UTF-8" standalone="yes"?>
<Relationships xmlns="http://schemas.openxmlformats.org/package/2006/relationships"><Relationship Id="rId8" Type="http://schemas.openxmlformats.org/officeDocument/2006/relationships/image" Target="../media/image106.tmp"/><Relationship Id="rId3" Type="http://schemas.openxmlformats.org/officeDocument/2006/relationships/image" Target="../media/image104.png"/><Relationship Id="rId7" Type="http://schemas.openxmlformats.org/officeDocument/2006/relationships/image" Target="../media/image105.tmp"/><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image" Target="../media/image101.tmp"/><Relationship Id="rId5" Type="http://schemas.openxmlformats.org/officeDocument/2006/relationships/image" Target="../media/image103.tmp"/><Relationship Id="rId10" Type="http://schemas.openxmlformats.org/officeDocument/2006/relationships/image" Target="../media/image108.tmp"/><Relationship Id="rId4" Type="http://schemas.openxmlformats.org/officeDocument/2006/relationships/image" Target="../media/image102.tmp"/><Relationship Id="rId9" Type="http://schemas.openxmlformats.org/officeDocument/2006/relationships/image" Target="../media/image107.tmp"/></Relationships>
</file>

<file path=ppt/slides/_rels/slide97.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notesSlide" Target="../notesSlides/notesSlide79.xml"/><Relationship Id="rId1" Type="http://schemas.openxmlformats.org/officeDocument/2006/relationships/slideLayout" Target="../slideLayouts/slideLayout5.xml"/><Relationship Id="rId5" Type="http://schemas.openxmlformats.org/officeDocument/2006/relationships/image" Target="../media/image104.png"/><Relationship Id="rId4" Type="http://schemas.openxmlformats.org/officeDocument/2006/relationships/image" Target="../media/image110.tmp"/></Relationships>
</file>

<file path=ppt/slides/_rels/slide98.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notesSlide" Target="../notesSlides/notesSlide80.xml"/><Relationship Id="rId1" Type="http://schemas.openxmlformats.org/officeDocument/2006/relationships/slideLayout" Target="../slideLayouts/slideLayout5.xml"/><Relationship Id="rId5" Type="http://schemas.openxmlformats.org/officeDocument/2006/relationships/image" Target="../media/image100.jpg"/><Relationship Id="rId4" Type="http://schemas.openxmlformats.org/officeDocument/2006/relationships/image" Target="../media/image112.tmp"/></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701" y="982662"/>
            <a:ext cx="11810935" cy="1828786"/>
          </a:xfrm>
        </p:spPr>
        <p:txBody>
          <a:bodyPr/>
          <a:lstStyle/>
          <a:p>
            <a:r>
              <a:rPr lang="zh-CN" altLang="en-US" sz="7000" b="1" dirty="0"/>
              <a:t>语音识别深度序列建模及解码</a:t>
            </a:r>
            <a:br>
              <a:rPr lang="en-US" sz="7000" b="1" dirty="0"/>
            </a:br>
            <a:endParaRPr lang="en-US" sz="7000" b="1" dirty="0">
              <a:solidFill>
                <a:schemeClr val="bg1">
                  <a:lumMod val="50000"/>
                </a:schemeClr>
              </a:solidFill>
            </a:endParaRPr>
          </a:p>
        </p:txBody>
      </p:sp>
      <p:sp>
        <p:nvSpPr>
          <p:cNvPr id="3" name="Text Placeholder 2"/>
          <p:cNvSpPr>
            <a:spLocks noGrp="1"/>
          </p:cNvSpPr>
          <p:nvPr>
            <p:ph type="body" sz="quarter" idx="12"/>
          </p:nvPr>
        </p:nvSpPr>
        <p:spPr>
          <a:xfrm>
            <a:off x="503237" y="2049462"/>
            <a:ext cx="8534400" cy="998880"/>
          </a:xfrm>
        </p:spPr>
        <p:txBody>
          <a:bodyPr/>
          <a:lstStyle/>
          <a:p>
            <a:pPr>
              <a:lnSpc>
                <a:spcPct val="150000"/>
              </a:lnSpc>
            </a:pPr>
            <a:r>
              <a:rPr lang="zh-CN" altLang="en-US" sz="2000" b="1" dirty="0">
                <a:latin typeface="Arial" panose="020B0604020202020204" pitchFamily="34" charset="0"/>
                <a:cs typeface="Arial" panose="020B0604020202020204" pitchFamily="34" charset="0"/>
              </a:rPr>
              <a:t>陈哲怀 </a:t>
            </a:r>
            <a:endParaRPr lang="en-US" altLang="zh-CN" sz="2000" b="1" dirty="0">
              <a:latin typeface="Arial" panose="020B0604020202020204" pitchFamily="34" charset="0"/>
              <a:cs typeface="Arial" panose="020B0604020202020204" pitchFamily="34" charset="0"/>
            </a:endParaRPr>
          </a:p>
          <a:p>
            <a:pPr>
              <a:lnSpc>
                <a:spcPct val="150000"/>
              </a:lnSpc>
            </a:pPr>
            <a:r>
              <a:rPr lang="en-US" altLang="zh-CN" sz="1500" dirty="0">
                <a:latin typeface="Arial" panose="020B0604020202020204" pitchFamily="34" charset="0"/>
                <a:cs typeface="Arial" panose="020B0604020202020204" pitchFamily="34" charset="0"/>
              </a:rPr>
              <a:t>chenzhehuai@sjtu.edu.cn</a:t>
            </a:r>
            <a:endParaRPr lang="en-US" altLang="zh-CN" sz="15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导师：俞凯</a:t>
            </a:r>
            <a:endParaRPr lang="en-US" altLang="zh-CN" sz="2000" b="1" dirty="0">
              <a:latin typeface="Arial" panose="020B0604020202020204" pitchFamily="34" charset="0"/>
              <a:cs typeface="Arial" panose="020B0604020202020204" pitchFamily="34" charset="0"/>
            </a:endParaRPr>
          </a:p>
          <a:p>
            <a:pPr>
              <a:lnSpc>
                <a:spcPct val="150000"/>
              </a:lnSpc>
            </a:pPr>
            <a:r>
              <a:rPr lang="zh-CN" altLang="en-US" sz="2000" b="1" dirty="0">
                <a:latin typeface="Arial" panose="020B0604020202020204" pitchFamily="34" charset="0"/>
                <a:cs typeface="Arial" panose="020B0604020202020204" pitchFamily="34" charset="0"/>
              </a:rPr>
              <a:t>副导师：钱彦旻</a:t>
            </a:r>
            <a:endParaRPr lang="en-US" altLang="zh-CN" sz="2000" b="1" dirty="0">
              <a:latin typeface="Arial" panose="020B0604020202020204" pitchFamily="34" charset="0"/>
              <a:cs typeface="Arial" panose="020B0604020202020204" pitchFamily="34" charset="0"/>
            </a:endParaRPr>
          </a:p>
          <a:p>
            <a:pPr>
              <a:lnSpc>
                <a:spcPct val="150000"/>
              </a:lnSpc>
            </a:pPr>
            <a:endParaRPr lang="en-US" altLang="zh-CN" sz="1500" dirty="0">
              <a:latin typeface="Arial" panose="020B0604020202020204" pitchFamily="34" charset="0"/>
              <a:cs typeface="Arial" panose="020B0604020202020204" pitchFamily="34" charset="0"/>
            </a:endParaRPr>
          </a:p>
          <a:p>
            <a:pPr>
              <a:lnSpc>
                <a:spcPct val="150000"/>
              </a:lnSpc>
            </a:pPr>
            <a:r>
              <a:rPr lang="en-US" altLang="zh-CN" sz="2000" dirty="0" err="1">
                <a:latin typeface="Arial" panose="020B0604020202020204" pitchFamily="34" charset="0"/>
                <a:cs typeface="Arial" panose="020B0604020202020204" pitchFamily="34" charset="0"/>
              </a:rPr>
              <a:t>SpeechLab</a:t>
            </a:r>
            <a:r>
              <a:rPr lang="en-US" altLang="zh-CN" sz="2000" dirty="0">
                <a:latin typeface="Arial" panose="020B0604020202020204" pitchFamily="34" charset="0"/>
                <a:cs typeface="Arial" panose="020B0604020202020204" pitchFamily="34" charset="0"/>
              </a:rPr>
              <a:t>, Brain-like Computing and Machine Intelligence (BCMI)</a:t>
            </a:r>
          </a:p>
          <a:p>
            <a:pPr>
              <a:lnSpc>
                <a:spcPct val="150000"/>
              </a:lnSpc>
            </a:pPr>
            <a:r>
              <a:rPr lang="en-US" altLang="zh-CN" sz="2000" dirty="0">
                <a:latin typeface="Arial" panose="020B0604020202020204" pitchFamily="34" charset="0"/>
                <a:cs typeface="Arial" panose="020B0604020202020204" pitchFamily="34" charset="0"/>
              </a:rPr>
              <a:t>Department of Computer Science &amp; Engineering</a:t>
            </a:r>
          </a:p>
          <a:p>
            <a:pPr>
              <a:lnSpc>
                <a:spcPct val="150000"/>
              </a:lnSpc>
            </a:pPr>
            <a:r>
              <a:rPr lang="en-US" altLang="zh-CN" sz="2000" dirty="0">
                <a:latin typeface="Arial" panose="020B0604020202020204" pitchFamily="34" charset="0"/>
                <a:cs typeface="Arial" panose="020B0604020202020204" pitchFamily="34" charset="0"/>
              </a:rPr>
              <a:t>Shanghai Jiao Tong University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6001767"/>
            <a:ext cx="2704644" cy="809466"/>
          </a:xfrm>
          <a:prstGeom prst="rect">
            <a:avLst/>
          </a:prstGeom>
          <a:solidFill>
            <a:schemeClr val="tx1"/>
          </a:solidFill>
        </p:spPr>
      </p:pic>
    </p:spTree>
    <p:extLst>
      <p:ext uri="{BB962C8B-B14F-4D97-AF65-F5344CB8AC3E}">
        <p14:creationId xmlns:p14="http://schemas.microsoft.com/office/powerpoint/2010/main" val="19477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分类器：</a:t>
            </a:r>
            <a:r>
              <a:rPr lang="en-US" altLang="zh-CN" dirty="0">
                <a:solidFill>
                  <a:schemeClr val="tx1"/>
                </a:solidFill>
              </a:rPr>
              <a:t>6 </a:t>
            </a:r>
            <a:r>
              <a:rPr lang="zh-CN" altLang="en-US" dirty="0">
                <a:solidFill>
                  <a:schemeClr val="tx1"/>
                </a:solidFill>
              </a:rPr>
              <a:t>隐层深度前馈网络</a:t>
            </a:r>
            <a:endParaRPr lang="en-US" altLang="zh-CN" dirty="0">
              <a:solidFill>
                <a:schemeClr val="tx1"/>
              </a:solidFill>
            </a:endParaRPr>
          </a:p>
          <a:p>
            <a:r>
              <a:rPr lang="zh-CN" altLang="en-US" dirty="0">
                <a:solidFill>
                  <a:schemeClr val="tx1"/>
                </a:solidFill>
              </a:rPr>
              <a:t>建模：后验概率</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特征窗口</a:t>
            </a:r>
            <a:endParaRPr lang="en-US" altLang="zh-CN" dirty="0">
              <a:solidFill>
                <a:schemeClr val="tx1"/>
              </a:solidFill>
            </a:endParaRPr>
          </a:p>
          <a:p>
            <a:r>
              <a:rPr lang="zh-CN" altLang="en-US" dirty="0">
                <a:solidFill>
                  <a:schemeClr val="tx1"/>
                </a:solidFill>
              </a:rPr>
              <a:t>参数共享</a:t>
            </a:r>
            <a:endParaRPr lang="en-US" altLang="zh-CN"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基于深度学习的语音识别</a:t>
            </a:r>
            <a:endParaRPr lang="en-US" dirty="0">
              <a:solidFill>
                <a:srgbClr val="0078D7"/>
              </a:solidFill>
            </a:endParaRPr>
          </a:p>
        </p:txBody>
      </p:sp>
      <p:pic>
        <p:nvPicPr>
          <p:cNvPr id="5" name="图片 4" descr="图片包含 屏幕截图&#10;&#10;自动生成的说明">
            <a:extLst>
              <a:ext uri="{FF2B5EF4-FFF2-40B4-BE49-F238E27FC236}">
                <a16:creationId xmlns:a16="http://schemas.microsoft.com/office/drawing/2014/main" id="{4B65D2B6-3290-4BE7-A4FF-88A8BEE3FD27}"/>
              </a:ext>
            </a:extLst>
          </p:cNvPr>
          <p:cNvPicPr>
            <a:picLocks noChangeAspect="1"/>
          </p:cNvPicPr>
          <p:nvPr/>
        </p:nvPicPr>
        <p:blipFill>
          <a:blip r:embed="rId3"/>
          <a:stretch>
            <a:fillRect/>
          </a:stretch>
        </p:blipFill>
        <p:spPr>
          <a:xfrm>
            <a:off x="6236712" y="2259290"/>
            <a:ext cx="6068272" cy="4572638"/>
          </a:xfrm>
          <a:prstGeom prst="rect">
            <a:avLst/>
          </a:prstGeom>
        </p:spPr>
      </p:pic>
      <p:pic>
        <p:nvPicPr>
          <p:cNvPr id="7" name="图片 6" descr="图片包含 物体&#10;&#10;自动生成的说明">
            <a:extLst>
              <a:ext uri="{FF2B5EF4-FFF2-40B4-BE49-F238E27FC236}">
                <a16:creationId xmlns:a16="http://schemas.microsoft.com/office/drawing/2014/main" id="{D9AFCBA2-69EF-4F6B-BBB7-30D2D64B76E4}"/>
              </a:ext>
            </a:extLst>
          </p:cNvPr>
          <p:cNvPicPr>
            <a:picLocks noChangeAspect="1"/>
          </p:cNvPicPr>
          <p:nvPr/>
        </p:nvPicPr>
        <p:blipFill>
          <a:blip r:embed="rId4"/>
          <a:stretch>
            <a:fillRect/>
          </a:stretch>
        </p:blipFill>
        <p:spPr>
          <a:xfrm>
            <a:off x="1874837" y="2658298"/>
            <a:ext cx="3575308" cy="1524764"/>
          </a:xfrm>
          <a:prstGeom prst="rect">
            <a:avLst/>
          </a:prstGeom>
        </p:spPr>
      </p:pic>
    </p:spTree>
    <p:extLst>
      <p:ext uri="{BB962C8B-B14F-4D97-AF65-F5344CB8AC3E}">
        <p14:creationId xmlns:p14="http://schemas.microsoft.com/office/powerpoint/2010/main" val="49758749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屏幕截图&#10;&#10;自动生成的说明">
            <a:extLst>
              <a:ext uri="{FF2B5EF4-FFF2-40B4-BE49-F238E27FC236}">
                <a16:creationId xmlns:a16="http://schemas.microsoft.com/office/drawing/2014/main" id="{0FC4EC88-C5E1-4C91-913D-742B129D8968}"/>
              </a:ext>
            </a:extLst>
          </p:cNvPr>
          <p:cNvPicPr>
            <a:picLocks noChangeAspect="1"/>
          </p:cNvPicPr>
          <p:nvPr/>
        </p:nvPicPr>
        <p:blipFill>
          <a:blip r:embed="rId3"/>
          <a:stretch>
            <a:fillRect/>
          </a:stretch>
        </p:blipFill>
        <p:spPr>
          <a:xfrm>
            <a:off x="1646237" y="3674856"/>
            <a:ext cx="8424864" cy="2641806"/>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CN" dirty="0"/>
              <a:t>CTC</a:t>
            </a:r>
            <a:r>
              <a:rPr lang="zh-CN" altLang="en-US" dirty="0"/>
              <a:t>中的搜索解码加速</a:t>
            </a:r>
            <a:endParaRPr lang="en-US" altLang="zh-CN" dirty="0"/>
          </a:p>
          <a:p>
            <a:pPr lvl="1">
              <a:lnSpc>
                <a:spcPct val="150000"/>
              </a:lnSpc>
            </a:pPr>
            <a:r>
              <a:rPr lang="zh-CN" altLang="en-US" dirty="0"/>
              <a:t>在不损失</a:t>
            </a:r>
            <a:r>
              <a:rPr lang="en-US" altLang="zh-CN" dirty="0"/>
              <a:t>WER</a:t>
            </a:r>
            <a:r>
              <a:rPr lang="zh-CN" altLang="en-US" dirty="0"/>
              <a:t>情况下取得 </a:t>
            </a:r>
            <a:r>
              <a:rPr lang="en-US" altLang="zh-CN" dirty="0"/>
              <a:t>3</a:t>
            </a:r>
            <a:r>
              <a:rPr lang="zh-CN" altLang="en-US" dirty="0"/>
              <a:t>倍</a:t>
            </a:r>
            <a:r>
              <a:rPr lang="en-US" altLang="zh-CN" dirty="0"/>
              <a:t> </a:t>
            </a:r>
            <a:r>
              <a:rPr lang="zh-CN" altLang="en-US" dirty="0"/>
              <a:t>加速</a:t>
            </a:r>
            <a:endParaRPr lang="en-US" altLang="zh-CN" dirty="0"/>
          </a:p>
          <a:p>
            <a:pPr lvl="1">
              <a:lnSpc>
                <a:spcPct val="150000"/>
              </a:lnSpc>
            </a:pPr>
            <a:r>
              <a:rPr lang="zh-CN" altLang="en-US" dirty="0"/>
              <a:t>我们在中文上取得了更显著的加速</a:t>
            </a:r>
            <a:endParaRPr lang="en-US" altLang="zh-CN" dirty="0"/>
          </a:p>
          <a:p>
            <a:pPr lvl="1">
              <a:lnSpc>
                <a:spcPct val="150000"/>
              </a:lnSpc>
            </a:pPr>
            <a:endParaRPr lang="en-US" altLang="zh-CN" dirty="0"/>
          </a:p>
          <a:p>
            <a:pPr>
              <a:lnSpc>
                <a:spcPct val="150000"/>
              </a:lnSpc>
            </a:pPr>
            <a:endParaRPr lang="zh-CN" altLang="en-US" dirty="0"/>
          </a:p>
        </p:txBody>
      </p:sp>
      <p:sp>
        <p:nvSpPr>
          <p:cNvPr id="9" name="矩形 8">
            <a:extLst>
              <a:ext uri="{FF2B5EF4-FFF2-40B4-BE49-F238E27FC236}">
                <a16:creationId xmlns:a16="http://schemas.microsoft.com/office/drawing/2014/main" id="{B4D8A3C3-91B9-4932-9B2D-F1753C0D9ED3}"/>
              </a:ext>
            </a:extLst>
          </p:cNvPr>
          <p:cNvSpPr/>
          <p:nvPr/>
        </p:nvSpPr>
        <p:spPr>
          <a:xfrm>
            <a:off x="5424848" y="5263910"/>
            <a:ext cx="1727908"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云形 7">
            <a:extLst>
              <a:ext uri="{FF2B5EF4-FFF2-40B4-BE49-F238E27FC236}">
                <a16:creationId xmlns:a16="http://schemas.microsoft.com/office/drawing/2014/main" id="{F3751237-A70E-4922-8C8C-ED094B67F6DA}"/>
              </a:ext>
            </a:extLst>
          </p:cNvPr>
          <p:cNvSpPr/>
          <p:nvPr/>
        </p:nvSpPr>
        <p:spPr bwMode="auto">
          <a:xfrm>
            <a:off x="6904037" y="6059322"/>
            <a:ext cx="5336383" cy="770670"/>
          </a:xfrm>
          <a:prstGeom prst="cloud">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solidFill>
                  <a:srgbClr val="0078D7"/>
                </a:solidFill>
              </a:rPr>
              <a:t>3~5 times speedup</a:t>
            </a:r>
            <a:endParaRPr lang="zh-CN" altLang="en-US" sz="3000" b="1" dirty="0">
              <a:solidFill>
                <a:srgbClr val="0078D7"/>
              </a:solidFill>
            </a:endParaRPr>
          </a:p>
        </p:txBody>
      </p:sp>
      <p:sp>
        <p:nvSpPr>
          <p:cNvPr id="14" name="矩形 13">
            <a:extLst>
              <a:ext uri="{FF2B5EF4-FFF2-40B4-BE49-F238E27FC236}">
                <a16:creationId xmlns:a16="http://schemas.microsoft.com/office/drawing/2014/main" id="{213EE895-5125-446D-AC3E-8390952DF8C9}"/>
              </a:ext>
            </a:extLst>
          </p:cNvPr>
          <p:cNvSpPr/>
          <p:nvPr/>
        </p:nvSpPr>
        <p:spPr>
          <a:xfrm>
            <a:off x="3165873" y="5263910"/>
            <a:ext cx="1981200" cy="322820"/>
          </a:xfrm>
          <a:prstGeom prst="rect">
            <a:avLst/>
          </a:prstGeom>
          <a:noFill/>
          <a:ln w="3810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27859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9551987"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dirty="0"/>
              <a:t>与跳帧方法对比</a:t>
            </a:r>
            <a:endParaRPr lang="en-US" altLang="zh-CN" dirty="0"/>
          </a:p>
          <a:p>
            <a:pPr lvl="1">
              <a:lnSpc>
                <a:spcPct val="150000"/>
              </a:lnSpc>
            </a:pPr>
            <a:r>
              <a:rPr lang="zh-CN" altLang="en-US" sz="3000" dirty="0"/>
              <a:t>工作在不同层面，可叠加</a:t>
            </a:r>
            <a:endParaRPr lang="en-US" altLang="zh-CN" sz="3000" dirty="0"/>
          </a:p>
          <a:p>
            <a:pPr>
              <a:lnSpc>
                <a:spcPct val="150000"/>
              </a:lnSpc>
            </a:pPr>
            <a:endParaRPr lang="zh-CN" altLang="en-US" dirty="0"/>
          </a:p>
        </p:txBody>
      </p:sp>
      <p:pic>
        <p:nvPicPr>
          <p:cNvPr id="4" name="图片 3" descr="图片包含 屏幕截图&#10;&#10;自动生成的说明">
            <a:extLst>
              <a:ext uri="{FF2B5EF4-FFF2-40B4-BE49-F238E27FC236}">
                <a16:creationId xmlns:a16="http://schemas.microsoft.com/office/drawing/2014/main" id="{57A46AC3-5802-4D7B-A39A-3F8F42C7D8CC}"/>
              </a:ext>
            </a:extLst>
          </p:cNvPr>
          <p:cNvPicPr>
            <a:picLocks noChangeAspect="1"/>
          </p:cNvPicPr>
          <p:nvPr/>
        </p:nvPicPr>
        <p:blipFill>
          <a:blip r:embed="rId3"/>
          <a:stretch>
            <a:fillRect/>
          </a:stretch>
        </p:blipFill>
        <p:spPr>
          <a:xfrm>
            <a:off x="2408237" y="3539592"/>
            <a:ext cx="8287609" cy="2533750"/>
          </a:xfrm>
          <a:prstGeom prst="rect">
            <a:avLst/>
          </a:prstGeom>
        </p:spPr>
      </p:pic>
    </p:spTree>
    <p:extLst>
      <p:ext uri="{BB962C8B-B14F-4D97-AF65-F5344CB8AC3E}">
        <p14:creationId xmlns:p14="http://schemas.microsoft.com/office/powerpoint/2010/main" val="416701690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pic>
        <p:nvPicPr>
          <p:cNvPr id="8" name="内容占位符 6" descr="屏幕剪辑">
            <a:extLst>
              <a:ext uri="{FF2B5EF4-FFF2-40B4-BE49-F238E27FC236}">
                <a16:creationId xmlns:a16="http://schemas.microsoft.com/office/drawing/2014/main" id="{DE831FF6-74F8-412B-8546-84C94BA30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667" y="3364287"/>
            <a:ext cx="8424863" cy="2876329"/>
          </a:xfrm>
          <a:prstGeom prst="rect">
            <a:avLst/>
          </a:prstGeom>
        </p:spPr>
      </p:pic>
      <p:pic>
        <p:nvPicPr>
          <p:cNvPr id="9" name="图片 8" descr="屏幕剪辑">
            <a:extLst>
              <a:ext uri="{FF2B5EF4-FFF2-40B4-BE49-F238E27FC236}">
                <a16:creationId xmlns:a16="http://schemas.microsoft.com/office/drawing/2014/main" id="{6A5D4232-E6B8-4188-8972-578BFE486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204" y="1363662"/>
            <a:ext cx="8164065" cy="1724266"/>
          </a:xfrm>
          <a:prstGeom prst="rect">
            <a:avLst/>
          </a:prstGeom>
        </p:spPr>
      </p:pic>
    </p:spTree>
    <p:extLst>
      <p:ext uri="{BB962C8B-B14F-4D97-AF65-F5344CB8AC3E}">
        <p14:creationId xmlns:p14="http://schemas.microsoft.com/office/powerpoint/2010/main" val="207627819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 </a:t>
            </a:r>
            <a:r>
              <a:rPr lang="en-US" altLang="zh-CN" dirty="0">
                <a:solidFill>
                  <a:srgbClr val="0078D7"/>
                </a:solidFill>
              </a:rPr>
              <a:t>– </a:t>
            </a:r>
            <a:r>
              <a:rPr lang="zh-CN" altLang="en-US" dirty="0">
                <a:solidFill>
                  <a:srgbClr val="0078D7"/>
                </a:solidFill>
              </a:rPr>
              <a:t>一种紧致的声学表示</a:t>
            </a:r>
            <a:endParaRPr lang="en-US" dirty="0"/>
          </a:p>
        </p:txBody>
      </p:sp>
      <p:sp>
        <p:nvSpPr>
          <p:cNvPr id="17" name="灯片编号占位符 3">
            <a:extLst>
              <a:ext uri="{FF2B5EF4-FFF2-40B4-BE49-F238E27FC236}">
                <a16:creationId xmlns:a16="http://schemas.microsoft.com/office/drawing/2014/main" id="{42F7A195-5D12-4D2F-810C-7CEF3D331A24}"/>
              </a:ext>
            </a:extLst>
          </p:cNvPr>
          <p:cNvSpPr txBox="1">
            <a:spLocks/>
          </p:cNvSpPr>
          <p:nvPr/>
        </p:nvSpPr>
        <p:spPr>
          <a:xfrm>
            <a:off x="8221885" y="5840263"/>
            <a:ext cx="2133600" cy="476250"/>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E35E9E6D-B1E9-4F08-8E83-0E081C425F53}" type="slidenum">
              <a:rPr lang="de-DE" smtClean="0"/>
              <a:pPr/>
              <a:t>103</a:t>
            </a:fld>
            <a:endParaRPr lang="de-DE"/>
          </a:p>
        </p:txBody>
      </p:sp>
      <p:pic>
        <p:nvPicPr>
          <p:cNvPr id="18" name="Picture 2" descr="D:\__WORKSPACE__\SJTU\Speech_Lab\ICASSP2017\paper\icassp2017-svn\figs\OPER-latden.png">
            <a:extLst>
              <a:ext uri="{FF2B5EF4-FFF2-40B4-BE49-F238E27FC236}">
                <a16:creationId xmlns:a16="http://schemas.microsoft.com/office/drawing/2014/main" id="{8C161DE4-5D89-45B4-B930-BF5AA59EE5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8437" y="1439862"/>
            <a:ext cx="6757939" cy="22651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D:\__WORKSPACE__\SJTU\Speech_Lab\ICASSP2017\paper\icassp2017-svn\figs\OWER-latden.png">
            <a:extLst>
              <a:ext uri="{FF2B5EF4-FFF2-40B4-BE49-F238E27FC236}">
                <a16:creationId xmlns:a16="http://schemas.microsoft.com/office/drawing/2014/main" id="{83F11834-6029-4856-9B3C-72F2110FB0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0325" y="3816126"/>
            <a:ext cx="7784945" cy="255943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4">
            <a:extLst>
              <a:ext uri="{FF2B5EF4-FFF2-40B4-BE49-F238E27FC236}">
                <a16:creationId xmlns:a16="http://schemas.microsoft.com/office/drawing/2014/main" id="{6DFC0D3C-B726-4B44-865F-FDF7C46EB234}"/>
              </a:ext>
            </a:extLst>
          </p:cNvPr>
          <p:cNvSpPr txBox="1"/>
          <p:nvPr/>
        </p:nvSpPr>
        <p:spPr>
          <a:xfrm>
            <a:off x="1920205" y="2006634"/>
            <a:ext cx="30243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Oracle phone error rate</a:t>
            </a:r>
            <a:endParaRPr lang="zh-CN" altLang="en-US" dirty="0"/>
          </a:p>
        </p:txBody>
      </p:sp>
      <p:cxnSp>
        <p:nvCxnSpPr>
          <p:cNvPr id="21" name="直接箭头连接符 20">
            <a:extLst>
              <a:ext uri="{FF2B5EF4-FFF2-40B4-BE49-F238E27FC236}">
                <a16:creationId xmlns:a16="http://schemas.microsoft.com/office/drawing/2014/main" id="{F5766FF6-2279-4E6E-BD2D-AAB78B3EFE0D}"/>
              </a:ext>
            </a:extLst>
          </p:cNvPr>
          <p:cNvCxnSpPr/>
          <p:nvPr/>
        </p:nvCxnSpPr>
        <p:spPr>
          <a:xfrm flipV="1">
            <a:off x="3792413" y="1655886"/>
            <a:ext cx="432048" cy="3507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2" name="图片 21" descr="屏幕剪辑">
            <a:extLst>
              <a:ext uri="{FF2B5EF4-FFF2-40B4-BE49-F238E27FC236}">
                <a16:creationId xmlns:a16="http://schemas.microsoft.com/office/drawing/2014/main" id="{39154DFD-668D-41AD-A113-70CFE842D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181" y="3748002"/>
            <a:ext cx="1246546" cy="356156"/>
          </a:xfrm>
          <a:prstGeom prst="rect">
            <a:avLst/>
          </a:prstGeom>
          <a:ln>
            <a:solidFill>
              <a:schemeClr val="tx1"/>
            </a:solidFill>
          </a:ln>
        </p:spPr>
      </p:pic>
    </p:spTree>
    <p:extLst>
      <p:ext uri="{BB962C8B-B14F-4D97-AF65-F5344CB8AC3E}">
        <p14:creationId xmlns:p14="http://schemas.microsoft.com/office/powerpoint/2010/main" val="104498315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en-US" altLang="zh-CN" dirty="0">
                <a:solidFill>
                  <a:srgbClr val="0078D7"/>
                </a:solidFill>
              </a:rPr>
              <a:t>CTC</a:t>
            </a:r>
            <a:r>
              <a:rPr lang="zh-CN" altLang="en-US" dirty="0">
                <a:solidFill>
                  <a:srgbClr val="0078D7"/>
                </a:solidFill>
              </a:rPr>
              <a:t>音素词图的扩展应用</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7" name="内容占位符 2">
            <a:extLst>
              <a:ext uri="{FF2B5EF4-FFF2-40B4-BE49-F238E27FC236}">
                <a16:creationId xmlns:a16="http://schemas.microsoft.com/office/drawing/2014/main" id="{1D7EAE1A-85EE-44D5-9BCA-3C326DCFA5F3}"/>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无词图鉴别性训练</a:t>
            </a:r>
            <a:r>
              <a:rPr lang="en-US" altLang="zh-CN" dirty="0"/>
              <a:t> (chain model)</a:t>
            </a:r>
          </a:p>
          <a:p>
            <a:r>
              <a:rPr lang="zh-CN" altLang="en-US" dirty="0"/>
              <a:t>关键词检测</a:t>
            </a:r>
            <a:endParaRPr lang="en-US" altLang="zh-CN" dirty="0"/>
          </a:p>
          <a:p>
            <a:r>
              <a:rPr lang="zh-CN" altLang="en-US" dirty="0"/>
              <a:t>置信度</a:t>
            </a:r>
            <a:endParaRPr lang="en-US" altLang="zh-CN" dirty="0"/>
          </a:p>
          <a:p>
            <a:r>
              <a:rPr lang="zh-CN" altLang="en-US" dirty="0"/>
              <a:t>声学特征到词语的端到端建模</a:t>
            </a:r>
            <a:endParaRPr lang="en-US" altLang="zh-CN" dirty="0"/>
          </a:p>
          <a:p>
            <a:endParaRPr lang="en-US" altLang="zh-CN" dirty="0"/>
          </a:p>
          <a:p>
            <a:endParaRPr lang="zh-CN" altLang="en-US" dirty="0"/>
          </a:p>
        </p:txBody>
      </p:sp>
      <p:sp>
        <p:nvSpPr>
          <p:cNvPr id="5" name="Rectangle 1">
            <a:extLst>
              <a:ext uri="{FF2B5EF4-FFF2-40B4-BE49-F238E27FC236}">
                <a16:creationId xmlns:a16="http://schemas.microsoft.com/office/drawing/2014/main" id="{4026CBBD-D6A0-498A-B991-124258CB431B}"/>
              </a:ext>
            </a:extLst>
          </p:cNvPr>
          <p:cNvSpPr>
            <a:spLocks noChangeArrowheads="1"/>
          </p:cNvSpPr>
          <p:nvPr/>
        </p:nvSpPr>
        <p:spPr bwMode="auto">
          <a:xfrm>
            <a:off x="0" y="4607126"/>
            <a:ext cx="12436475" cy="239533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defTabSz="914400" eaLnBrk="0" fontAlgn="base" hangingPunct="0">
              <a:lnSpc>
                <a:spcPct val="120000"/>
              </a:lnSpc>
              <a:spcBef>
                <a:spcPct val="0"/>
              </a:spcBef>
              <a:spcAft>
                <a:spcPct val="0"/>
              </a:spcAft>
              <a:buFontTx/>
              <a:buChar char="•"/>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p:txBody>
      </p:sp>
      <p:cxnSp>
        <p:nvCxnSpPr>
          <p:cNvPr id="3" name="直接连接符 2">
            <a:extLst>
              <a:ext uri="{FF2B5EF4-FFF2-40B4-BE49-F238E27FC236}">
                <a16:creationId xmlns:a16="http://schemas.microsoft.com/office/drawing/2014/main" id="{10A64EE7-838F-47DA-87FA-8120B1A74B21}"/>
              </a:ext>
            </a:extLst>
          </p:cNvPr>
          <p:cNvCxnSpPr/>
          <p:nvPr/>
        </p:nvCxnSpPr>
        <p:spPr>
          <a:xfrm>
            <a:off x="503237" y="4411662"/>
            <a:ext cx="11353800"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2650687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例子：关键词检测</a:t>
            </a:r>
            <a:endParaRPr lang="en-US" dirty="0"/>
          </a:p>
        </p:txBody>
      </p:sp>
      <p:pic>
        <p:nvPicPr>
          <p:cNvPr id="9" name="内容占位符 5">
            <a:extLst>
              <a:ext uri="{FF2B5EF4-FFF2-40B4-BE49-F238E27FC236}">
                <a16:creationId xmlns:a16="http://schemas.microsoft.com/office/drawing/2014/main" id="{E7646387-1D42-4599-9AEB-F6D5B2293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621" y="3168821"/>
            <a:ext cx="5955916" cy="3530430"/>
          </a:xfrm>
          <a:prstGeom prst="rect">
            <a:avLst/>
          </a:prstGeom>
        </p:spPr>
      </p:pic>
      <p:pic>
        <p:nvPicPr>
          <p:cNvPr id="10" name="图片 9">
            <a:extLst>
              <a:ext uri="{FF2B5EF4-FFF2-40B4-BE49-F238E27FC236}">
                <a16:creationId xmlns:a16="http://schemas.microsoft.com/office/drawing/2014/main" id="{174D217A-E80A-421C-B380-EFE1D0EF9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29" y="1072908"/>
            <a:ext cx="5283084" cy="2266367"/>
          </a:xfrm>
          <a:prstGeom prst="rect">
            <a:avLst/>
          </a:prstGeom>
        </p:spPr>
      </p:pic>
      <p:sp>
        <p:nvSpPr>
          <p:cNvPr id="11" name="矩形 10">
            <a:extLst>
              <a:ext uri="{FF2B5EF4-FFF2-40B4-BE49-F238E27FC236}">
                <a16:creationId xmlns:a16="http://schemas.microsoft.com/office/drawing/2014/main" id="{D6F31FBC-8BF3-4ED7-8287-29D4A8186274}"/>
              </a:ext>
            </a:extLst>
          </p:cNvPr>
          <p:cNvSpPr/>
          <p:nvPr/>
        </p:nvSpPr>
        <p:spPr>
          <a:xfrm>
            <a:off x="179512" y="2027256"/>
            <a:ext cx="5688632" cy="13120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4">
            <a:extLst>
              <a:ext uri="{FF2B5EF4-FFF2-40B4-BE49-F238E27FC236}">
                <a16:creationId xmlns:a16="http://schemas.microsoft.com/office/drawing/2014/main" id="{CEE326BA-D612-4495-BC9F-2C241D516A21}"/>
              </a:ext>
            </a:extLst>
          </p:cNvPr>
          <p:cNvSpPr txBox="1"/>
          <p:nvPr/>
        </p:nvSpPr>
        <p:spPr>
          <a:xfrm>
            <a:off x="5555143" y="1317846"/>
            <a:ext cx="153713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Framework</a:t>
            </a:r>
            <a:endParaRPr lang="zh-CN" altLang="en-US" dirty="0"/>
          </a:p>
        </p:txBody>
      </p:sp>
      <p:sp>
        <p:nvSpPr>
          <p:cNvPr id="13" name="TextBox 4">
            <a:extLst>
              <a:ext uri="{FF2B5EF4-FFF2-40B4-BE49-F238E27FC236}">
                <a16:creationId xmlns:a16="http://schemas.microsoft.com/office/drawing/2014/main" id="{7A1F81E7-B5E9-407E-B89C-D9FE0CA23017}"/>
              </a:ext>
            </a:extLst>
          </p:cNvPr>
          <p:cNvSpPr txBox="1"/>
          <p:nvPr/>
        </p:nvSpPr>
        <p:spPr>
          <a:xfrm>
            <a:off x="3846211" y="5459952"/>
            <a:ext cx="2157782"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A </a:t>
            </a:r>
            <a:r>
              <a:rPr lang="en-US" altLang="zh-CN" i="1" dirty="0">
                <a:solidFill>
                  <a:srgbClr val="FF0000"/>
                </a:solidFill>
              </a:rPr>
              <a:t>minimum edit distance</a:t>
            </a:r>
            <a:r>
              <a:rPr lang="en-US" altLang="zh-CN" i="1" dirty="0"/>
              <a:t> </a:t>
            </a:r>
            <a:r>
              <a:rPr lang="en-US" altLang="zh-CN" dirty="0"/>
              <a:t>based post-processing</a:t>
            </a:r>
            <a:endParaRPr lang="zh-CN" altLang="en-US" dirty="0"/>
          </a:p>
        </p:txBody>
      </p:sp>
    </p:spTree>
    <p:extLst>
      <p:ext uri="{BB962C8B-B14F-4D97-AF65-F5344CB8AC3E}">
        <p14:creationId xmlns:p14="http://schemas.microsoft.com/office/powerpoint/2010/main" val="9184632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AA27CB0-44E4-4097-9D81-A3B67EB12F89}"/>
              </a:ext>
            </a:extLst>
          </p:cNvPr>
          <p:cNvPicPr>
            <a:picLocks noChangeAspect="1"/>
          </p:cNvPicPr>
          <p:nvPr/>
        </p:nvPicPr>
        <p:blipFill>
          <a:blip r:embed="rId3"/>
          <a:stretch>
            <a:fillRect/>
          </a:stretch>
        </p:blipFill>
        <p:spPr>
          <a:xfrm>
            <a:off x="9117723" y="144462"/>
            <a:ext cx="3044113" cy="1743317"/>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总结</a:t>
            </a:r>
            <a:br>
              <a:rPr lang="en-US" dirty="0">
                <a:solidFill>
                  <a:srgbClr val="0078D7"/>
                </a:solidFill>
              </a:rPr>
            </a:br>
            <a:endParaRPr lang="en-US" dirty="0">
              <a:solidFill>
                <a:srgbClr val="0078D7"/>
              </a:solidFill>
            </a:endParaRPr>
          </a:p>
        </p:txBody>
      </p:sp>
      <p:sp>
        <p:nvSpPr>
          <p:cNvPr id="12" name="Text Placeholder 1">
            <a:extLst>
              <a:ext uri="{FF2B5EF4-FFF2-40B4-BE49-F238E27FC236}">
                <a16:creationId xmlns:a16="http://schemas.microsoft.com/office/drawing/2014/main" id="{4122C9D5-1B3E-4188-A201-E7C2D4ADE315}"/>
              </a:ext>
            </a:extLst>
          </p:cNvPr>
          <p:cNvSpPr txBox="1">
            <a:spLocks/>
          </p:cNvSpPr>
          <p:nvPr/>
        </p:nvSpPr>
        <p:spPr>
          <a:xfrm>
            <a:off x="274637" y="1212850"/>
            <a:ext cx="12039599" cy="60816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defRPr/>
            </a:pPr>
            <a:r>
              <a:rPr lang="zh-CN" altLang="en-US" dirty="0">
                <a:solidFill>
                  <a:srgbClr val="505050"/>
                </a:solidFill>
              </a:rPr>
              <a:t>语音识别的序列建模</a:t>
            </a:r>
            <a:endParaRPr lang="en-US" altLang="zh-CN" dirty="0">
              <a:solidFill>
                <a:srgbClr val="505050"/>
              </a:solidFill>
            </a:endParaRPr>
          </a:p>
          <a:p>
            <a:pPr lvl="1">
              <a:lnSpc>
                <a:spcPct val="100000"/>
              </a:lnSpc>
              <a:defRPr/>
            </a:pPr>
            <a:r>
              <a:rPr lang="zh-CN" altLang="en-US" dirty="0">
                <a:solidFill>
                  <a:srgbClr val="505050"/>
                </a:solidFill>
              </a:rPr>
              <a:t>提出多说话人重叠语音识别的无词图鉴别性训练</a:t>
            </a:r>
            <a:endParaRPr lang="en-US" altLang="zh-CN" dirty="0">
              <a:solidFill>
                <a:srgbClr val="505050"/>
              </a:solidFill>
            </a:endParaRPr>
          </a:p>
          <a:p>
            <a:pPr lvl="2">
              <a:lnSpc>
                <a:spcPct val="100000"/>
              </a:lnSpc>
              <a:defRPr/>
            </a:pPr>
            <a:r>
              <a:rPr lang="zh-CN" altLang="en-US" dirty="0">
                <a:solidFill>
                  <a:srgbClr val="505050"/>
                </a:solidFill>
              </a:rPr>
              <a:t>在双人重叠英文电话语音识别中取得了</a:t>
            </a:r>
            <a:r>
              <a:rPr lang="en-US" altLang="zh-CN" b="1" dirty="0">
                <a:solidFill>
                  <a:srgbClr val="0078D7"/>
                </a:solidFill>
              </a:rPr>
              <a:t>8%</a:t>
            </a:r>
            <a:r>
              <a:rPr lang="zh-CN" altLang="en-US" dirty="0">
                <a:solidFill>
                  <a:srgbClr val="505050"/>
                </a:solidFill>
              </a:rPr>
              <a:t>的性能提升</a:t>
            </a:r>
            <a:endParaRPr lang="en-US" altLang="zh-CN" dirty="0">
              <a:solidFill>
                <a:srgbClr val="505050"/>
              </a:solidFill>
            </a:endParaRPr>
          </a:p>
          <a:p>
            <a:pPr lvl="1">
              <a:lnSpc>
                <a:spcPct val="100000"/>
              </a:lnSpc>
              <a:defRPr/>
            </a:pPr>
            <a:r>
              <a:rPr lang="zh-CN" altLang="en-US" dirty="0">
                <a:solidFill>
                  <a:srgbClr val="505050"/>
                </a:solidFill>
              </a:rPr>
              <a:t>提出关键词检测的无词图鉴别性训练</a:t>
            </a:r>
            <a:endParaRPr lang="en-US" altLang="zh-CN" dirty="0">
              <a:solidFill>
                <a:srgbClr val="505050"/>
              </a:solidFill>
            </a:endParaRPr>
          </a:p>
          <a:p>
            <a:pPr lvl="2">
              <a:lnSpc>
                <a:spcPct val="100000"/>
              </a:lnSpc>
              <a:defRPr/>
            </a:pPr>
            <a:r>
              <a:rPr lang="zh-CN" altLang="en-US" dirty="0">
                <a:solidFill>
                  <a:srgbClr val="505050"/>
                </a:solidFill>
              </a:rPr>
              <a:t>在关键词检测和语音唤醒任务上取得了</a:t>
            </a:r>
            <a:r>
              <a:rPr lang="en-US" altLang="zh-CN" b="1" dirty="0">
                <a:solidFill>
                  <a:srgbClr val="0078D7"/>
                </a:solidFill>
              </a:rPr>
              <a:t>17%</a:t>
            </a:r>
            <a:r>
              <a:rPr lang="zh-CN" altLang="en-US" dirty="0">
                <a:solidFill>
                  <a:srgbClr val="505050"/>
                </a:solidFill>
              </a:rPr>
              <a:t>的性能提升</a:t>
            </a:r>
            <a:endParaRPr lang="en-US" altLang="zh-CN" dirty="0">
              <a:solidFill>
                <a:srgbClr val="505050"/>
              </a:solidFill>
            </a:endParaRPr>
          </a:p>
          <a:p>
            <a:pPr lvl="2">
              <a:lnSpc>
                <a:spcPct val="100000"/>
              </a:lnSpc>
              <a:defRPr/>
            </a:pPr>
            <a:endParaRPr lang="en-US" altLang="zh-CN" dirty="0">
              <a:solidFill>
                <a:srgbClr val="505050"/>
              </a:solidFill>
            </a:endParaRPr>
          </a:p>
          <a:p>
            <a:pPr>
              <a:lnSpc>
                <a:spcPct val="100000"/>
              </a:lnSpc>
              <a:defRPr/>
            </a:pPr>
            <a:r>
              <a:rPr lang="zh-CN" altLang="en-US" dirty="0">
                <a:solidFill>
                  <a:srgbClr val="505050"/>
                </a:solidFill>
              </a:rPr>
              <a:t>语音识别的搜索解码</a:t>
            </a:r>
            <a:endParaRPr lang="en-US" altLang="zh-CN" dirty="0">
              <a:solidFill>
                <a:srgbClr val="505050"/>
              </a:solidFill>
            </a:endParaRPr>
          </a:p>
          <a:p>
            <a:pPr lvl="1">
              <a:lnSpc>
                <a:spcPct val="100000"/>
              </a:lnSpc>
              <a:defRPr/>
            </a:pPr>
            <a:r>
              <a:rPr lang="zh-CN" altLang="en-US" dirty="0">
                <a:solidFill>
                  <a:srgbClr val="505050"/>
                </a:solidFill>
              </a:rPr>
              <a:t>提出并行化的维特比解码算法，以提高计算速度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46</a:t>
            </a:r>
            <a:r>
              <a:rPr lang="zh-CN" altLang="en-US" b="1" dirty="0">
                <a:solidFill>
                  <a:srgbClr val="0078D7"/>
                </a:solidFill>
              </a:rPr>
              <a:t>倍</a:t>
            </a:r>
            <a:r>
              <a:rPr lang="zh-CN" altLang="en-US" dirty="0">
                <a:solidFill>
                  <a:srgbClr val="505050"/>
                </a:solidFill>
              </a:rPr>
              <a:t>的速度提升，并开源算法</a:t>
            </a:r>
            <a:endParaRPr lang="en-US" altLang="zh-CN" dirty="0">
              <a:solidFill>
                <a:srgbClr val="505050"/>
              </a:solidFill>
            </a:endParaRPr>
          </a:p>
          <a:p>
            <a:pPr lvl="1">
              <a:lnSpc>
                <a:spcPct val="100000"/>
              </a:lnSpc>
              <a:defRPr/>
            </a:pPr>
            <a:r>
              <a:rPr lang="zh-CN" altLang="en-US" dirty="0">
                <a:solidFill>
                  <a:srgbClr val="505050"/>
                </a:solidFill>
              </a:rPr>
              <a:t>提出标签同步的维特比解码算法，以降低计算复杂度</a:t>
            </a:r>
            <a:endParaRPr lang="en-US" altLang="zh-CN" dirty="0">
              <a:solidFill>
                <a:srgbClr val="505050"/>
              </a:solidFill>
            </a:endParaRPr>
          </a:p>
          <a:p>
            <a:pPr lvl="2">
              <a:lnSpc>
                <a:spcPct val="100000"/>
              </a:lnSpc>
              <a:defRPr/>
            </a:pPr>
            <a:r>
              <a:rPr lang="zh-CN" altLang="en-US" dirty="0">
                <a:solidFill>
                  <a:srgbClr val="505050"/>
                </a:solidFill>
              </a:rPr>
              <a:t>在英文电话语音识别中取得了</a:t>
            </a:r>
            <a:r>
              <a:rPr lang="en-US" altLang="zh-CN" b="1" dirty="0">
                <a:solidFill>
                  <a:srgbClr val="0078D7"/>
                </a:solidFill>
              </a:rPr>
              <a:t>3-5</a:t>
            </a:r>
            <a:r>
              <a:rPr lang="zh-CN" altLang="en-US" b="1" dirty="0">
                <a:solidFill>
                  <a:srgbClr val="0078D7"/>
                </a:solidFill>
              </a:rPr>
              <a:t>倍</a:t>
            </a:r>
            <a:r>
              <a:rPr lang="zh-CN" altLang="en-US" dirty="0">
                <a:solidFill>
                  <a:srgbClr val="505050"/>
                </a:solidFill>
              </a:rPr>
              <a:t>的速度提升</a:t>
            </a:r>
            <a:endParaRPr lang="en-US" altLang="zh-CN" dirty="0">
              <a:solidFill>
                <a:srgbClr val="505050"/>
              </a:solidFill>
            </a:endParaRPr>
          </a:p>
          <a:p>
            <a:pPr lvl="2">
              <a:lnSpc>
                <a:spcPct val="100000"/>
              </a:lnSpc>
              <a:defRPr/>
            </a:pPr>
            <a:r>
              <a:rPr lang="en-US" altLang="zh-CN" dirty="0">
                <a:solidFill>
                  <a:srgbClr val="505050"/>
                </a:solidFill>
              </a:rPr>
              <a:t>LSD</a:t>
            </a:r>
            <a:r>
              <a:rPr lang="zh-CN" altLang="en-US" dirty="0">
                <a:solidFill>
                  <a:srgbClr val="505050"/>
                </a:solidFill>
              </a:rPr>
              <a:t>音素词图可拓展到关键词检测，置信度，端到端语音识别中</a:t>
            </a:r>
            <a:endParaRPr lang="en-US" altLang="zh-CN" dirty="0">
              <a:solidFill>
                <a:srgbClr val="505050"/>
              </a:solidFill>
            </a:endParaRPr>
          </a:p>
          <a:p>
            <a:pPr marL="0" indent="0">
              <a:lnSpc>
                <a:spcPct val="100000"/>
              </a:lnSpc>
              <a:buNone/>
              <a:defRPr/>
            </a:pPr>
            <a:endParaRPr lang="en-US" sz="3000" dirty="0">
              <a:solidFill>
                <a:srgbClr val="505050"/>
              </a:solidFill>
            </a:endParaRPr>
          </a:p>
        </p:txBody>
      </p:sp>
    </p:spTree>
    <p:extLst>
      <p:ext uri="{BB962C8B-B14F-4D97-AF65-F5344CB8AC3E}">
        <p14:creationId xmlns:p14="http://schemas.microsoft.com/office/powerpoint/2010/main" val="216326671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13</a:t>
            </a:r>
            <a:r>
              <a:rPr lang="zh-CN" altLang="en-US" dirty="0">
                <a:solidFill>
                  <a:srgbClr val="0078D7"/>
                </a:solidFill>
              </a:rPr>
              <a:t>篇）</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005796"/>
            <a:ext cx="12436475" cy="579318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en-US" altLang="zh-CN" sz="1500" b="1" dirty="0">
                <a:solidFill>
                  <a:srgbClr val="0078D7"/>
                </a:solidFill>
                <a:latin typeface="Arial" panose="020B0604020202020204" pitchFamily="34" charset="0"/>
                <a:ea typeface="Helvetica Neue"/>
              </a:rPr>
              <a:t>Transaction:</a:t>
            </a:r>
            <a:endParaRPr lang="en-US" altLang="zh-CN" sz="1500" b="1"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Yanmin Qian, Kai Yu, Sequence Discriminative Training for Deep Learning based Acoustic Keyword Spotting, 2018, accepted by Speech Communication.</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342900" indent="-342900" defTabSz="914400" eaLnBrk="0" fontAlgn="base" hangingPunct="0">
              <a:lnSpc>
                <a:spcPct val="120000"/>
              </a:lnSpc>
              <a:spcBef>
                <a:spcPct val="0"/>
              </a:spcBef>
              <a:spcAft>
                <a:spcPct val="0"/>
              </a:spcAft>
              <a:buFont typeface="+mj-lt"/>
              <a:buAutoNum type="arabicPeriod"/>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Yimeng Zhuang, Yanmin Qian and Kai Yu, Phone Synchronous Speech Recognition with CTC Lattices, IEEE/ACM Transactions on Audio, Speech, and Language Processing , vol. 25, no. 1, pp. 86-97, Jan. 2017. doi: 10.1109/TASLP.2016.2625459 </a:t>
            </a:r>
            <a:endParaRPr lang="en-US" altLang="zh-CN" sz="1400" dirty="0">
              <a:solidFill>
                <a:srgbClr val="333333"/>
              </a:solidFill>
              <a:latin typeface="Arial" panose="020B0604020202020204" pitchFamily="34" charset="0"/>
              <a:ea typeface="Helvetica Neue"/>
            </a:endParaRPr>
          </a:p>
          <a:p>
            <a:pPr marL="342900" indent="-342900" defTabSz="914400" eaLnBrk="0" fontAlgn="base" hangingPunct="0">
              <a:lnSpc>
                <a:spcPct val="120000"/>
              </a:lnSpc>
              <a:spcBef>
                <a:spcPct val="0"/>
              </a:spcBef>
              <a:spcAft>
                <a:spcPct val="0"/>
              </a:spcAft>
              <a:buFont typeface="+mj-lt"/>
              <a:buAutoNum type="arabicPeriod"/>
            </a:pPr>
            <a:r>
              <a:rPr lang="zh-CN" altLang="en-US" sz="1400" b="1" dirty="0">
                <a:solidFill>
                  <a:srgbClr val="333333"/>
                </a:solidFill>
                <a:latin typeface="Arial" panose="020B0604020202020204" pitchFamily="34" charset="0"/>
                <a:ea typeface="Helvetica Neue"/>
              </a:rPr>
              <a:t>陈哲怀</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郑文露</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游永彬</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钱彦旻</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俞凯</a:t>
            </a:r>
            <a:r>
              <a:rPr lang="en-US" altLang="zh-CN" sz="1400" dirty="0">
                <a:solidFill>
                  <a:srgbClr val="333333"/>
                </a:solidFill>
                <a:latin typeface="Arial" panose="020B0604020202020204" pitchFamily="34" charset="0"/>
                <a:ea typeface="Helvetica Neue"/>
              </a:rPr>
              <a:t>. </a:t>
            </a:r>
            <a:r>
              <a:rPr lang="zh-CN" altLang="en-US" sz="1400" dirty="0">
                <a:solidFill>
                  <a:srgbClr val="333333"/>
                </a:solidFill>
                <a:latin typeface="Arial" panose="020B0604020202020204" pitchFamily="34" charset="0"/>
                <a:ea typeface="Helvetica Neue"/>
              </a:rPr>
              <a:t>标签同步解码算法及其在语音识别中的应用</a:t>
            </a:r>
            <a:r>
              <a:rPr lang="en-US" altLang="zh-CN" sz="1400" dirty="0">
                <a:solidFill>
                  <a:srgbClr val="333333"/>
                </a:solidFill>
                <a:latin typeface="Arial" panose="020B0604020202020204" pitchFamily="34" charset="0"/>
                <a:ea typeface="Helvetica Neue"/>
              </a:rPr>
              <a:t>[J]. </a:t>
            </a:r>
            <a:r>
              <a:rPr lang="zh-CN" altLang="en-US" sz="1400" dirty="0">
                <a:solidFill>
                  <a:srgbClr val="333333"/>
                </a:solidFill>
                <a:latin typeface="Arial" panose="020B0604020202020204" pitchFamily="34" charset="0"/>
                <a:ea typeface="Helvetica Neue"/>
              </a:rPr>
              <a:t>计算机学报</a:t>
            </a:r>
            <a:r>
              <a:rPr lang="en-US" altLang="zh-CN" sz="1400" dirty="0">
                <a:solidFill>
                  <a:srgbClr val="333333"/>
                </a:solidFill>
                <a:latin typeface="Arial" panose="020B0604020202020204" pitchFamily="34" charset="0"/>
                <a:ea typeface="Helvetica Neue"/>
              </a:rPr>
              <a:t>, 2019.</a:t>
            </a:r>
          </a:p>
          <a:p>
            <a:pPr marL="342900" indent="-342900" defTabSz="914400" eaLnBrk="0" fontAlgn="base" hangingPunct="0">
              <a:lnSpc>
                <a:spcPct val="120000"/>
              </a:lnSpc>
              <a:spcBef>
                <a:spcPct val="0"/>
              </a:spcBef>
              <a:spcAft>
                <a:spcPct val="0"/>
              </a:spcAft>
              <a:buFont typeface="+mj-lt"/>
              <a:buAutoNum type="arabicPeriod"/>
            </a:pPr>
            <a:endParaRPr lang="en-US" altLang="zh-CN" sz="1400" dirty="0">
              <a:solidFill>
                <a:srgbClr val="333333"/>
              </a:solidFill>
              <a:latin typeface="Arial" panose="020B0604020202020204" pitchFamily="34" charset="0"/>
              <a:ea typeface="Helvetica Neue"/>
            </a:endParaRPr>
          </a:p>
          <a:p>
            <a:pPr marL="0" marR="0" lvl="0" indent="0" algn="l" defTabSz="914400" rtl="0" eaLnBrk="0" fontAlgn="base" latinLnBrk="0" hangingPunct="0">
              <a:lnSpc>
                <a:spcPct val="120000"/>
              </a:lnSpc>
              <a:spcBef>
                <a:spcPct val="0"/>
              </a:spcBef>
              <a:spcAft>
                <a:spcPct val="0"/>
              </a:spcAft>
              <a:buClrTx/>
              <a:buSzTx/>
              <a:buFontTx/>
              <a:buChar char="•"/>
              <a:tabLst/>
            </a:pPr>
            <a:r>
              <a:rPr kumimoji="0" lang="en-US" altLang="zh-CN" sz="1500" b="1" i="0" u="none" strike="noStrike" cap="none" normalizeH="0" baseline="0" dirty="0">
                <a:ln>
                  <a:noFill/>
                </a:ln>
                <a:solidFill>
                  <a:srgbClr val="0078D7"/>
                </a:solidFill>
                <a:effectLst/>
                <a:latin typeface="Arial" panose="020B0604020202020204" pitchFamily="34" charset="0"/>
                <a:ea typeface="Helvetica Neue"/>
              </a:rPr>
              <a:t>Conference:</a:t>
            </a: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a:solidFill>
                  <a:srgbClr val="333333"/>
                </a:solidFill>
                <a:latin typeface="Arial" panose="020B0604020202020204" pitchFamily="34" charset="0"/>
              </a:rPr>
              <a:t>Mahaveer Jain, </a:t>
            </a:r>
            <a:r>
              <a:rPr lang="en-US" altLang="zh-CN" sz="1400" dirty="0" err="1">
                <a:solidFill>
                  <a:srgbClr val="333333"/>
                </a:solidFill>
                <a:latin typeface="Arial" panose="020B0604020202020204" pitchFamily="34" charset="0"/>
              </a:rPr>
              <a:t>Yongqiang</a:t>
            </a:r>
            <a:r>
              <a:rPr lang="en-US" altLang="zh-CN" sz="1400" dirty="0">
                <a:solidFill>
                  <a:srgbClr val="333333"/>
                </a:solidFill>
                <a:latin typeface="Arial" panose="020B0604020202020204" pitchFamily="34" charset="0"/>
              </a:rPr>
              <a:t> Wang, Michael Seltzer, Christian </a:t>
            </a:r>
            <a:r>
              <a:rPr lang="en-US" altLang="zh-CN" sz="1400" dirty="0" err="1">
                <a:solidFill>
                  <a:srgbClr val="333333"/>
                </a:solidFill>
                <a:latin typeface="Arial" panose="020B0604020202020204" pitchFamily="34" charset="0"/>
              </a:rPr>
              <a:t>Fuegen</a:t>
            </a:r>
            <a:r>
              <a:rPr lang="en-US" altLang="zh-CN" sz="1400" dirty="0">
                <a:solidFill>
                  <a:srgbClr val="333333"/>
                </a:solidFill>
                <a:latin typeface="Arial" panose="020B0604020202020204" pitchFamily="34" charset="0"/>
              </a:rPr>
              <a:t>, End-to-end Contextual </a:t>
            </a:r>
            <a:r>
              <a:rPr lang="en-US" altLang="zh-CN" sz="1400" dirty="0" err="1">
                <a:solidFill>
                  <a:srgbClr val="333333"/>
                </a:solidFill>
                <a:latin typeface="Arial" panose="020B0604020202020204" pitchFamily="34" charset="0"/>
              </a:rPr>
              <a:t>Spebech</a:t>
            </a:r>
            <a:r>
              <a:rPr lang="en-US" altLang="zh-CN" sz="1400" dirty="0">
                <a:solidFill>
                  <a:srgbClr val="333333"/>
                </a:solidFill>
                <a:latin typeface="Arial" panose="020B0604020202020204" pitchFamily="34" charset="0"/>
              </a:rPr>
              <a:t> Recognition using Class Language Models and a Token Passing Decoder, IEEE International Conference on Acoustics, Speech and Signal Processing (ICASSP), Brighton, UK, 2019.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Justin Luitjens, Hainan Xu, Yiming Wang, Daniel Povey, Sanjeev Khudanpur, A GPU-based WFST Decoder with Exact Lattice Generation, accepted by 19th Annual Conference of the International Speech Communication Association, 2018. </a:t>
            </a:r>
            <a:r>
              <a:rPr kumimoji="0" lang="zh-CN" altLang="zh-CN" sz="1400" b="1" i="0" u="none" strike="noStrike" cap="none" normalizeH="0" baseline="0" dirty="0">
                <a:ln>
                  <a:noFill/>
                </a:ln>
                <a:solidFill>
                  <a:srgbClr val="0078D7"/>
                </a:solidFill>
                <a:effectLst/>
                <a:latin typeface="Arial" panose="020B0604020202020204" pitchFamily="34" charset="0"/>
                <a:ea typeface="Helvetica Neue"/>
              </a:rPr>
              <a:t>[Best Paper Nomination]</a:t>
            </a:r>
            <a:r>
              <a:rPr kumimoji="0" lang="zh-CN" altLang="zh-CN" sz="1400" b="0" i="0" u="none" strike="noStrike" cap="none" normalizeH="0" baseline="0" dirty="0">
                <a:ln>
                  <a:noFill/>
                </a:ln>
                <a:solidFill>
                  <a:srgbClr val="0078D7"/>
                </a:solidFill>
                <a:effectLst/>
                <a:latin typeface="Arial" panose="020B0604020202020204" pitchFamily="34" charset="0"/>
                <a:ea typeface="Helvetica Neue"/>
              </a:rPr>
              <a:t> </a:t>
            </a:r>
            <a:endParaRPr kumimoji="0" lang="en-US" altLang="zh-CN" sz="1400" b="0" i="0" u="none" strike="noStrike" cap="none" normalizeH="0" baseline="0" dirty="0">
              <a:ln>
                <a:noFill/>
              </a:ln>
              <a:solidFill>
                <a:srgbClr val="0078D7"/>
              </a:solidFill>
              <a:effectLst/>
              <a:latin typeface="Arial" panose="020B0604020202020204" pitchFamily="34" charset="0"/>
              <a:ea typeface="Helvetica Neue"/>
            </a:endParaRPr>
          </a:p>
          <a:p>
            <a:pPr marL="342900" lvl="0" indent="-342900" defTabSz="914400" eaLnBrk="0" fontAlgn="base" hangingPunct="0">
              <a:lnSpc>
                <a:spcPct val="120000"/>
              </a:lnSpc>
              <a:spcBef>
                <a:spcPct val="0"/>
              </a:spcBef>
              <a:spcAft>
                <a:spcPct val="0"/>
              </a:spcAft>
              <a:buFont typeface="+mj-lt"/>
              <a:buAutoNum type="arabicPeriod" startAt="4"/>
            </a:pPr>
            <a:r>
              <a:rPr lang="en-US" altLang="zh-CN" sz="1400" b="1" dirty="0">
                <a:solidFill>
                  <a:srgbClr val="333333"/>
                </a:solidFill>
                <a:latin typeface="Arial" panose="020B0604020202020204" pitchFamily="34" charset="0"/>
              </a:rPr>
              <a:t>Zhehuai Chen</a:t>
            </a:r>
            <a:r>
              <a:rPr lang="en-US" altLang="zh-CN" sz="1400" dirty="0">
                <a:solidFill>
                  <a:srgbClr val="333333"/>
                </a:solidFill>
                <a:latin typeface="Arial" panose="020B0604020202020204" pitchFamily="34" charset="0"/>
              </a:rPr>
              <a:t>, Linguistic Search Optimization for Deep Learning Based LVCSR, in Doctoral Consortium, 19th Annual Conference of International Speech Communication Association (</a:t>
            </a:r>
            <a:r>
              <a:rPr lang="en-US" altLang="zh-CN" sz="1400" dirty="0" err="1">
                <a:solidFill>
                  <a:srgbClr val="333333"/>
                </a:solidFill>
                <a:latin typeface="Arial" panose="020B0604020202020204" pitchFamily="34" charset="0"/>
              </a:rPr>
              <a:t>InterSpeech</a:t>
            </a:r>
            <a:r>
              <a:rPr lang="en-US" altLang="zh-CN" sz="1400" dirty="0">
                <a:solidFill>
                  <a:srgbClr val="333333"/>
                </a:solidFill>
                <a:latin typeface="Arial" panose="020B0604020202020204" pitchFamily="34" charset="0"/>
              </a:rPr>
              <a:t>), 2018.</a:t>
            </a:r>
            <a:endParaRPr lang="zh-CN" altLang="zh-CN" sz="1400" dirty="0">
              <a:solidFill>
                <a:srgbClr val="333333"/>
              </a:solidFill>
              <a:latin typeface="Arial" panose="020B0604020202020204" pitchFamily="34" charset="0"/>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Qi Liu, Hao Li, Kai Yu, On Modular Training of Neural Acoustics-to-word Model for LVCSR, IEEE International Conference on Acoustics, Speech and Signal Processing(ICASSP), Calgary, Canada, 2018.</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4"/>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Yanmin Qian, and Kai Yu. A unified confidence measure framework using auxiliary normalization graph, IScIDE, 2017.</a:t>
            </a:r>
          </a:p>
        </p:txBody>
      </p:sp>
    </p:spTree>
    <p:extLst>
      <p:ext uri="{BB962C8B-B14F-4D97-AF65-F5344CB8AC3E}">
        <p14:creationId xmlns:p14="http://schemas.microsoft.com/office/powerpoint/2010/main" val="283544287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1" y="1267923"/>
            <a:ext cx="12436475" cy="161973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1"/>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Yimeng Zhuang and Kai Yu, Confidence Measures for CTC-based Phone Synchronous Decoding, IEEE International Conference on Acoustics, Speech and Signal Processing(ICASSP), New Orleans, USA, 2017: 4850-4854</a:t>
            </a:r>
            <a:r>
              <a:rPr lang="zh-CN" altLang="zh-CN" sz="1400" dirty="0">
                <a:solidFill>
                  <a:srgbClr val="333333"/>
                </a:solidFill>
                <a:latin typeface="Arial" panose="020B0604020202020204" pitchFamily="34" charset="0"/>
              </a:rPr>
              <a:t>. [student travel grant]</a:t>
            </a:r>
            <a:r>
              <a:rPr lang="zh-CN" altLang="zh-CN" sz="1400" dirty="0">
                <a:solidFill>
                  <a:srgbClr val="000000"/>
                </a:solidFill>
                <a:latin typeface="Arial" panose="020B0604020202020204" pitchFamily="34" charset="0"/>
              </a:rPr>
              <a:t> </a:t>
            </a:r>
          </a:p>
          <a:p>
            <a:pPr marL="342900" indent="-342900" defTabSz="914400" eaLnBrk="0" fontAlgn="base" hangingPunct="0">
              <a:lnSpc>
                <a:spcPct val="120000"/>
              </a:lnSpc>
              <a:spcBef>
                <a:spcPct val="0"/>
              </a:spcBef>
              <a:spcAft>
                <a:spcPct val="0"/>
              </a:spcAft>
              <a:buFont typeface="+mj-lt"/>
              <a:buAutoNum type="arabicPeriod" startAt="11"/>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Wei Deng, Tao Xu and Kai Yu. Phone Synchronous Decoding with CTC Lattice. 17th Annual Conference of the International Speech Communication Association (InterSpeech), San Francisco, America, 2016: 1923-1927</a:t>
            </a:r>
            <a:r>
              <a:rPr lang="zh-CN" altLang="zh-CN" sz="1400" dirty="0">
                <a:solidFill>
                  <a:srgbClr val="333333"/>
                </a:solidFill>
                <a:latin typeface="Arial" panose="020B0604020202020204" pitchFamily="34" charset="0"/>
              </a:rPr>
              <a:t>.[student travel grant] </a:t>
            </a:r>
          </a:p>
          <a:p>
            <a:pPr marL="342900" marR="0" lvl="0" indent="-342900" algn="l" defTabSz="914400" rtl="0" eaLnBrk="0" fontAlgn="base" latinLnBrk="0" hangingPunct="0">
              <a:lnSpc>
                <a:spcPct val="120000"/>
              </a:lnSpc>
              <a:spcBef>
                <a:spcPct val="0"/>
              </a:spcBef>
              <a:spcAft>
                <a:spcPct val="0"/>
              </a:spcAft>
              <a:buClrTx/>
              <a:buSzTx/>
              <a:buFont typeface="+mj-lt"/>
              <a:buAutoNum type="arabicPeriod" startAt="11"/>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and Kai Yu, An Investigation of Implementation and Performance Analysis of DNN Based Speech Synthesis System. 12th IEEE International Conference on Signal Processing(ICSP), Hangzhou, 2014: 577-582.</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7" name="Title 3">
            <a:extLst>
              <a:ext uri="{FF2B5EF4-FFF2-40B4-BE49-F238E27FC236}">
                <a16:creationId xmlns:a16="http://schemas.microsoft.com/office/drawing/2014/main" id="{9141D6D3-6EC1-4AB8-9376-0CBA8BDA2F06}"/>
              </a:ext>
            </a:extLst>
          </p:cNvPr>
          <p:cNvSpPr>
            <a:spLocks noGrp="1"/>
          </p:cNvSpPr>
          <p:nvPr>
            <p:ph type="title"/>
          </p:nvPr>
        </p:nvSpPr>
        <p:spPr>
          <a:xfrm>
            <a:off x="274639" y="295274"/>
            <a:ext cx="11889564" cy="917575"/>
          </a:xfrm>
        </p:spPr>
        <p:txBody>
          <a:bodyPr/>
          <a:lstStyle/>
          <a:p>
            <a:r>
              <a:rPr lang="zh-CN" altLang="en-US" dirty="0">
                <a:solidFill>
                  <a:srgbClr val="0078D7"/>
                </a:solidFill>
              </a:rPr>
              <a:t>第一作者文章（</a:t>
            </a:r>
            <a:r>
              <a:rPr lang="en-US" altLang="zh-CN" dirty="0">
                <a:solidFill>
                  <a:srgbClr val="0078D7"/>
                </a:solidFill>
              </a:rPr>
              <a:t>13</a:t>
            </a:r>
            <a:r>
              <a:rPr lang="zh-CN" altLang="en-US" dirty="0">
                <a:solidFill>
                  <a:srgbClr val="0078D7"/>
                </a:solidFill>
              </a:rPr>
              <a:t>篇）</a:t>
            </a:r>
            <a:endParaRPr lang="en-US" dirty="0">
              <a:solidFill>
                <a:srgbClr val="0078D7"/>
              </a:solidFill>
            </a:endParaRPr>
          </a:p>
        </p:txBody>
      </p:sp>
      <p:sp>
        <p:nvSpPr>
          <p:cNvPr id="8" name="Title 3">
            <a:extLst>
              <a:ext uri="{FF2B5EF4-FFF2-40B4-BE49-F238E27FC236}">
                <a16:creationId xmlns:a16="http://schemas.microsoft.com/office/drawing/2014/main" id="{E7DE735C-20C8-4949-9FE0-5A1829060B0B}"/>
              </a:ext>
            </a:extLst>
          </p:cNvPr>
          <p:cNvSpPr txBox="1">
            <a:spLocks/>
          </p:cNvSpPr>
          <p:nvPr/>
        </p:nvSpPr>
        <p:spPr>
          <a:xfrm>
            <a:off x="274639" y="311032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其他文章</a:t>
            </a:r>
          </a:p>
        </p:txBody>
      </p:sp>
      <p:sp>
        <p:nvSpPr>
          <p:cNvPr id="9" name="Rectangle 1">
            <a:extLst>
              <a:ext uri="{FF2B5EF4-FFF2-40B4-BE49-F238E27FC236}">
                <a16:creationId xmlns:a16="http://schemas.microsoft.com/office/drawing/2014/main" id="{0F80A3CE-906B-411B-BD44-D841586EC0A3}"/>
              </a:ext>
            </a:extLst>
          </p:cNvPr>
          <p:cNvSpPr>
            <a:spLocks noChangeArrowheads="1"/>
          </p:cNvSpPr>
          <p:nvPr/>
        </p:nvSpPr>
        <p:spPr bwMode="auto">
          <a:xfrm>
            <a:off x="-2" y="4103659"/>
            <a:ext cx="12436475" cy="213680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Mingkun Huang, </a:t>
            </a:r>
            <a:r>
              <a:rPr lang="en-US" altLang="zh-CN" sz="1400" dirty="0" err="1">
                <a:solidFill>
                  <a:srgbClr val="333333"/>
                </a:solidFill>
                <a:latin typeface="Arial" panose="020B0604020202020204" pitchFamily="34" charset="0"/>
                <a:ea typeface="Helvetica Neue"/>
              </a:rPr>
              <a:t>Yongbin</a:t>
            </a:r>
            <a:r>
              <a:rPr lang="en-US" altLang="zh-CN" sz="1400" dirty="0">
                <a:solidFill>
                  <a:srgbClr val="333333"/>
                </a:solidFill>
                <a:latin typeface="Arial" panose="020B0604020202020204" pitchFamily="34" charset="0"/>
                <a:ea typeface="Helvetica Neue"/>
              </a:rPr>
              <a:t> You,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Kai Yu. Knowledge Distillation for Sequence Model, 19th Annual Conference of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2018.</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Yue Wu, </a:t>
            </a:r>
            <a:r>
              <a:rPr lang="en-US" altLang="zh-CN" sz="1400" dirty="0" err="1">
                <a:solidFill>
                  <a:srgbClr val="333333"/>
                </a:solidFill>
                <a:latin typeface="Arial" panose="020B0604020202020204" pitchFamily="34" charset="0"/>
                <a:ea typeface="Helvetica Neue"/>
              </a:rPr>
              <a:t>Tianxing</a:t>
            </a:r>
            <a:r>
              <a:rPr lang="en-US" altLang="zh-CN" sz="1400" dirty="0">
                <a:solidFill>
                  <a:srgbClr val="333333"/>
                </a:solidFill>
                <a:latin typeface="Arial" panose="020B0604020202020204" pitchFamily="34" charset="0"/>
                <a:ea typeface="Helvetica Neue"/>
              </a:rPr>
              <a:t> He,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Yanmin</a:t>
            </a:r>
            <a:r>
              <a:rPr lang="en-US" altLang="zh-CN" sz="1400" dirty="0">
                <a:solidFill>
                  <a:srgbClr val="333333"/>
                </a:solidFill>
                <a:latin typeface="Arial" panose="020B0604020202020204" pitchFamily="34" charset="0"/>
                <a:ea typeface="Helvetica Neue"/>
              </a:rPr>
              <a:t> Qian and Kai Yu. Multi-view LSTM Language Model with Word-synchronized Auxiliary Feature for LVCSR, CCL, 2017.</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Da Zheng,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Yue Wu, Kai Yu, Directed Automatic Speech Transcription Error Correction Using Bidirectional LSTM. International Symposium on Chinese Spoken Language Processing (ISCSLP), Tianjin, China, 2016.</a:t>
            </a:r>
          </a:p>
          <a:p>
            <a:pPr marL="342900" lvl="0" indent="-342900" defTabSz="914400" eaLnBrk="0" fontAlgn="base" hangingPunct="0">
              <a:lnSpc>
                <a:spcPct val="120000"/>
              </a:lnSpc>
              <a:spcBef>
                <a:spcPct val="0"/>
              </a:spcBef>
              <a:spcAft>
                <a:spcPct val="0"/>
              </a:spcAft>
              <a:buFont typeface="+mj-lt"/>
              <a:buAutoNum type="arabicPeriod" startAt="14"/>
            </a:pPr>
            <a:r>
              <a:rPr lang="en-US" altLang="zh-CN" sz="1400" dirty="0">
                <a:solidFill>
                  <a:srgbClr val="333333"/>
                </a:solidFill>
                <a:latin typeface="Arial" panose="020B0604020202020204" pitchFamily="34" charset="0"/>
                <a:ea typeface="Helvetica Neue"/>
              </a:rPr>
              <a:t>Bo Chen, </a:t>
            </a:r>
            <a:r>
              <a:rPr lang="en-US" altLang="zh-CN" sz="1400" b="1" dirty="0">
                <a:solidFill>
                  <a:srgbClr val="333333"/>
                </a:solidFill>
                <a:latin typeface="Arial" panose="020B0604020202020204" pitchFamily="34" charset="0"/>
                <a:ea typeface="Helvetica Neue"/>
              </a:rPr>
              <a:t>Zhehuai Chen</a:t>
            </a:r>
            <a:r>
              <a:rPr lang="en-US" altLang="zh-CN" sz="1400" dirty="0">
                <a:solidFill>
                  <a:srgbClr val="333333"/>
                </a:solidFill>
                <a:latin typeface="Arial" panose="020B0604020202020204" pitchFamily="34" charset="0"/>
                <a:ea typeface="Helvetica Neue"/>
              </a:rPr>
              <a:t>, </a:t>
            </a:r>
            <a:r>
              <a:rPr lang="en-US" altLang="zh-CN" sz="1400" dirty="0" err="1">
                <a:solidFill>
                  <a:srgbClr val="333333"/>
                </a:solidFill>
                <a:latin typeface="Arial" panose="020B0604020202020204" pitchFamily="34" charset="0"/>
                <a:ea typeface="Helvetica Neue"/>
              </a:rPr>
              <a:t>Jiachen</a:t>
            </a:r>
            <a:r>
              <a:rPr lang="en-US" altLang="zh-CN" sz="1400" dirty="0">
                <a:solidFill>
                  <a:srgbClr val="333333"/>
                </a:solidFill>
                <a:latin typeface="Arial" panose="020B0604020202020204" pitchFamily="34" charset="0"/>
                <a:ea typeface="Helvetica Neue"/>
              </a:rPr>
              <a:t> Xu, Kai Yu. An Investigation of Context Clustering for Statistical Speech Synthesis with Deep Neural Network. 16th Annual Conference of the International Speech Communication Association (</a:t>
            </a:r>
            <a:r>
              <a:rPr lang="en-US" altLang="zh-CN" sz="1400" dirty="0" err="1">
                <a:solidFill>
                  <a:srgbClr val="333333"/>
                </a:solidFill>
                <a:latin typeface="Arial" panose="020B0604020202020204" pitchFamily="34" charset="0"/>
                <a:ea typeface="Helvetica Neue"/>
              </a:rPr>
              <a:t>InterSpeech</a:t>
            </a:r>
            <a:r>
              <a:rPr lang="en-US" altLang="zh-CN" sz="1400" dirty="0">
                <a:solidFill>
                  <a:srgbClr val="333333"/>
                </a:solidFill>
                <a:latin typeface="Arial" panose="020B0604020202020204" pitchFamily="34" charset="0"/>
                <a:ea typeface="Helvetica Neue"/>
              </a:rPr>
              <a:t>), Dresden, Germany, 2015.</a:t>
            </a:r>
            <a:endParaRPr kumimoji="0" lang="zh-CN" altLang="zh-CN"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57547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专利</a:t>
            </a:r>
            <a:endParaRPr lang="en-US" dirty="0">
              <a:solidFill>
                <a:srgbClr val="0078D7"/>
              </a:solidFill>
            </a:endParaRPr>
          </a:p>
        </p:txBody>
      </p:sp>
      <p:sp>
        <p:nvSpPr>
          <p:cNvPr id="5" name="Rectangle 1">
            <a:extLst>
              <a:ext uri="{FF2B5EF4-FFF2-40B4-BE49-F238E27FC236}">
                <a16:creationId xmlns:a16="http://schemas.microsoft.com/office/drawing/2014/main" id="{36F6A09D-81B6-48FB-8D2A-DFDC49F802B7}"/>
              </a:ext>
            </a:extLst>
          </p:cNvPr>
          <p:cNvSpPr>
            <a:spLocks noChangeArrowheads="1"/>
          </p:cNvSpPr>
          <p:nvPr/>
        </p:nvSpPr>
        <p:spPr bwMode="auto">
          <a:xfrm>
            <a:off x="23383" y="1224394"/>
            <a:ext cx="12436475" cy="265386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PCT/CN2016/081334 voice recognition based decoding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CN201710343427.5 Sequence discriminative training based wakeup word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CN201810054749.2 lattice rescoring system of deep learning based language model4. </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CN201710561261.4 self-tagging, single direction and multi-view language modeling</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CN201610221182.4 a decoding method and device of speech recognition</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CN201610462976.X </a:t>
            </a:r>
            <a:r>
              <a:rPr lang="en-US" altLang="zh-CN" sz="1400" dirty="0" err="1">
                <a:solidFill>
                  <a:srgbClr val="333333"/>
                </a:solidFill>
                <a:latin typeface="Arial" panose="020B0604020202020204" pitchFamily="34" charset="0"/>
                <a:ea typeface="Helvetica Neue"/>
              </a:rPr>
              <a:t>adapative</a:t>
            </a:r>
            <a:r>
              <a:rPr lang="en-US" altLang="zh-CN" sz="1400" dirty="0">
                <a:solidFill>
                  <a:srgbClr val="333333"/>
                </a:solidFill>
                <a:latin typeface="Arial" panose="020B0604020202020204" pitchFamily="34" charset="0"/>
                <a:ea typeface="Helvetica Neue"/>
              </a:rPr>
              <a:t> wakeup word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CN201810025834.6 an audio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CN201810054315.2 a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CN201710060942.2 confidence measure based speech recognition method and device</a:t>
            </a:r>
          </a:p>
          <a:p>
            <a:pPr marL="342900" indent="-342900" defTabSz="914400" eaLnBrk="0" fontAlgn="base" hangingPunct="0">
              <a:lnSpc>
                <a:spcPct val="120000"/>
              </a:lnSpc>
              <a:spcBef>
                <a:spcPct val="0"/>
              </a:spcBef>
              <a:spcAft>
                <a:spcPct val="0"/>
              </a:spcAft>
              <a:buFont typeface="+mj-lt"/>
              <a:buAutoNum type="arabicPeriod"/>
            </a:pPr>
            <a:r>
              <a:rPr lang="en-US" altLang="zh-CN" sz="1400" dirty="0">
                <a:solidFill>
                  <a:srgbClr val="333333"/>
                </a:solidFill>
                <a:latin typeface="Arial" panose="020B0604020202020204" pitchFamily="34" charset="0"/>
                <a:ea typeface="Helvetica Neue"/>
              </a:rPr>
              <a:t>CN201810021903.6 model compression and optimization of speech recognition device</a:t>
            </a:r>
            <a:endParaRPr kumimoji="0" lang="zh-CN" altLang="zh-CN" sz="1400" i="0" u="none" strike="noStrike" cap="none" normalizeH="0" baseline="0" dirty="0">
              <a:ln>
                <a:noFill/>
              </a:ln>
              <a:solidFill>
                <a:srgbClr val="333333"/>
              </a:solidFill>
              <a:effectLst/>
              <a:latin typeface="Arial" panose="020B0604020202020204" pitchFamily="34" charset="0"/>
              <a:ea typeface="Helvetica Neue"/>
            </a:endParaRPr>
          </a:p>
        </p:txBody>
      </p:sp>
      <p:pic>
        <p:nvPicPr>
          <p:cNvPr id="4" name="图片 3" descr="屏幕剪辑">
            <a:extLst>
              <a:ext uri="{FF2B5EF4-FFF2-40B4-BE49-F238E27FC236}">
                <a16:creationId xmlns:a16="http://schemas.microsoft.com/office/drawing/2014/main" id="{D2E5057C-880B-4EA1-AAF5-9EC915280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483" y="4430621"/>
            <a:ext cx="3673795" cy="993206"/>
          </a:xfrm>
          <a:prstGeom prst="rect">
            <a:avLst/>
          </a:prstGeom>
        </p:spPr>
      </p:pic>
      <p:pic>
        <p:nvPicPr>
          <p:cNvPr id="6" name="图片 5" descr="屏幕剪辑">
            <a:extLst>
              <a:ext uri="{FF2B5EF4-FFF2-40B4-BE49-F238E27FC236}">
                <a16:creationId xmlns:a16="http://schemas.microsoft.com/office/drawing/2014/main" id="{976950C7-A0BE-4627-BE58-9DE406679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979" y="4335975"/>
            <a:ext cx="4246225" cy="2345041"/>
          </a:xfrm>
          <a:prstGeom prst="rect">
            <a:avLst/>
          </a:prstGeom>
        </p:spPr>
      </p:pic>
      <p:pic>
        <p:nvPicPr>
          <p:cNvPr id="7" name="图片 6" descr="屏幕剪辑">
            <a:extLst>
              <a:ext uri="{FF2B5EF4-FFF2-40B4-BE49-F238E27FC236}">
                <a16:creationId xmlns:a16="http://schemas.microsoft.com/office/drawing/2014/main" id="{657205CA-ED1D-4D3A-A9AE-2694B635C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8483" y="5595829"/>
            <a:ext cx="3673795" cy="971047"/>
          </a:xfrm>
          <a:prstGeom prst="rect">
            <a:avLst/>
          </a:prstGeom>
        </p:spPr>
      </p:pic>
      <p:sp>
        <p:nvSpPr>
          <p:cNvPr id="8" name="Title 3">
            <a:extLst>
              <a:ext uri="{FF2B5EF4-FFF2-40B4-BE49-F238E27FC236}">
                <a16:creationId xmlns:a16="http://schemas.microsoft.com/office/drawing/2014/main" id="{E1DAD8B9-926C-4E5D-A2EA-84B339CC13AE}"/>
              </a:ext>
            </a:extLst>
          </p:cNvPr>
          <p:cNvSpPr txBox="1">
            <a:spLocks/>
          </p:cNvSpPr>
          <p:nvPr/>
        </p:nvSpPr>
        <p:spPr>
          <a:xfrm>
            <a:off x="274639" y="4258619"/>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solidFill>
                  <a:srgbClr val="0078D7"/>
                </a:solidFill>
              </a:rPr>
              <a:t>实际应用</a:t>
            </a:r>
          </a:p>
        </p:txBody>
      </p:sp>
    </p:spTree>
    <p:extLst>
      <p:ext uri="{BB962C8B-B14F-4D97-AF65-F5344CB8AC3E}">
        <p14:creationId xmlns:p14="http://schemas.microsoft.com/office/powerpoint/2010/main" val="2707005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55531"/>
          </a:xfrm>
        </p:spPr>
        <p:txBody>
          <a:bodyPr/>
          <a:lstStyle/>
          <a:p>
            <a:r>
              <a:rPr lang="zh-CN" altLang="en-US" dirty="0">
                <a:solidFill>
                  <a:schemeClr val="tx1"/>
                </a:solidFill>
              </a:rPr>
              <a:t>语音变长：序列分段、状态对齐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序列预测问题</a:t>
            </a:r>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帧级别准则</a:t>
            </a:r>
            <a:r>
              <a:rPr lang="en-US" altLang="zh-CN" dirty="0">
                <a:solidFill>
                  <a:schemeClr val="tx1"/>
                </a:solidFill>
                <a:sym typeface="Wingdings" panose="05000000000000000000" pitchFamily="2" charset="2"/>
              </a:rPr>
              <a:t></a:t>
            </a:r>
            <a:r>
              <a:rPr lang="zh-CN" altLang="en-US" dirty="0">
                <a:solidFill>
                  <a:schemeClr val="tx1"/>
                </a:solidFill>
                <a:sym typeface="Wingdings" panose="05000000000000000000" pitchFamily="2" charset="2"/>
              </a:rPr>
              <a:t>序列级准则</a:t>
            </a:r>
            <a:endParaRPr lang="en-US" altLang="zh-CN" dirty="0">
              <a:solidFill>
                <a:schemeClr val="tx1"/>
              </a:solidFill>
            </a:endParaRPr>
          </a:p>
          <a:p>
            <a:r>
              <a:rPr lang="zh-CN" altLang="en-US" dirty="0">
                <a:solidFill>
                  <a:schemeClr val="tx1"/>
                </a:solidFill>
              </a:rPr>
              <a:t>框架一：序列鉴别性训练</a:t>
            </a:r>
            <a:endParaRPr lang="en-US" altLang="zh-CN" dirty="0">
              <a:solidFill>
                <a:schemeClr val="tx1"/>
              </a:solidFill>
            </a:endParaRPr>
          </a:p>
          <a:p>
            <a:r>
              <a:rPr lang="zh-CN" altLang="en-US" dirty="0">
                <a:solidFill>
                  <a:schemeClr val="tx1"/>
                </a:solidFill>
              </a:rPr>
              <a:t>框架二：鉴别式序列模型</a:t>
            </a: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语音识别的序列建模</a:t>
            </a:r>
            <a:endParaRPr lang="en-US" dirty="0">
              <a:solidFill>
                <a:srgbClr val="0078D7"/>
              </a:solidFill>
            </a:endParaRPr>
          </a:p>
        </p:txBody>
      </p:sp>
      <p:grpSp>
        <p:nvGrpSpPr>
          <p:cNvPr id="6" name="组合 5">
            <a:extLst>
              <a:ext uri="{FF2B5EF4-FFF2-40B4-BE49-F238E27FC236}">
                <a16:creationId xmlns:a16="http://schemas.microsoft.com/office/drawing/2014/main" id="{B152067A-65BB-4C88-A218-5A7D6D0E5D19}"/>
              </a:ext>
            </a:extLst>
          </p:cNvPr>
          <p:cNvGrpSpPr/>
          <p:nvPr/>
        </p:nvGrpSpPr>
        <p:grpSpPr>
          <a:xfrm>
            <a:off x="2444487" y="2132095"/>
            <a:ext cx="2210926" cy="1856202"/>
            <a:chOff x="2444487" y="2132095"/>
            <a:chExt cx="2210926" cy="1856202"/>
          </a:xfrm>
        </p:grpSpPr>
        <p:sp>
          <p:nvSpPr>
            <p:cNvPr id="4" name="文本框 3">
              <a:extLst>
                <a:ext uri="{FF2B5EF4-FFF2-40B4-BE49-F238E27FC236}">
                  <a16:creationId xmlns:a16="http://schemas.microsoft.com/office/drawing/2014/main" id="{A37032FF-B70E-4ED3-9345-10CC721526CE}"/>
                </a:ext>
              </a:extLst>
            </p:cNvPr>
            <p:cNvSpPr txBox="1"/>
            <p:nvPr/>
          </p:nvSpPr>
          <p:spPr>
            <a:xfrm>
              <a:off x="2495815" y="3618965"/>
              <a:ext cx="210826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strike="noStrike" kern="0" cap="none" spc="0" normalizeH="0" baseline="0" noProof="0" dirty="0">
                <a:ln>
                  <a:noFill/>
                </a:ln>
                <a:solidFill>
                  <a:srgbClr val="000000"/>
                </a:solidFill>
                <a:effectLst/>
                <a:uLnTx/>
                <a:uFillTx/>
                <a:latin typeface="Arial" charset="0"/>
                <a:ea typeface="宋体" charset="-122"/>
              </a:endParaRPr>
            </a:p>
          </p:txBody>
        </p:sp>
        <p:pic>
          <p:nvPicPr>
            <p:cNvPr id="5" name="图片 4" descr="屏幕剪辑">
              <a:extLst>
                <a:ext uri="{FF2B5EF4-FFF2-40B4-BE49-F238E27FC236}">
                  <a16:creationId xmlns:a16="http://schemas.microsoft.com/office/drawing/2014/main" id="{4E668A02-498B-4348-852B-3A9B679B4C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4487" y="2132095"/>
              <a:ext cx="2210926" cy="1243465"/>
            </a:xfrm>
            <a:prstGeom prst="rect">
              <a:avLst/>
            </a:prstGeom>
          </p:spPr>
        </p:pic>
      </p:grpSp>
      <p:pic>
        <p:nvPicPr>
          <p:cNvPr id="7" name="图片 6" descr="图片包含 屏幕截图&#10;&#10;自动生成的说明">
            <a:extLst>
              <a:ext uri="{FF2B5EF4-FFF2-40B4-BE49-F238E27FC236}">
                <a16:creationId xmlns:a16="http://schemas.microsoft.com/office/drawing/2014/main" id="{17B6AE6C-5D09-45B6-9EA9-38F333AD7427}"/>
              </a:ext>
            </a:extLst>
          </p:cNvPr>
          <p:cNvPicPr>
            <a:picLocks noChangeAspect="1"/>
          </p:cNvPicPr>
          <p:nvPr/>
        </p:nvPicPr>
        <p:blipFill>
          <a:blip r:embed="rId4"/>
          <a:stretch>
            <a:fillRect/>
          </a:stretch>
        </p:blipFill>
        <p:spPr>
          <a:xfrm>
            <a:off x="9570296" y="4736185"/>
            <a:ext cx="2605152" cy="1963066"/>
          </a:xfrm>
          <a:prstGeom prst="rect">
            <a:avLst/>
          </a:prstGeom>
        </p:spPr>
      </p:pic>
      <p:pic>
        <p:nvPicPr>
          <p:cNvPr id="9" name="图片 8">
            <a:extLst>
              <a:ext uri="{FF2B5EF4-FFF2-40B4-BE49-F238E27FC236}">
                <a16:creationId xmlns:a16="http://schemas.microsoft.com/office/drawing/2014/main" id="{83010AA4-FA72-4E1C-AEBC-512B9A735C34}"/>
              </a:ext>
            </a:extLst>
          </p:cNvPr>
          <p:cNvPicPr>
            <a:picLocks noChangeAspect="1"/>
          </p:cNvPicPr>
          <p:nvPr/>
        </p:nvPicPr>
        <p:blipFill>
          <a:blip r:embed="rId5"/>
          <a:stretch>
            <a:fillRect/>
          </a:stretch>
        </p:blipFill>
        <p:spPr>
          <a:xfrm>
            <a:off x="6894581" y="5062008"/>
            <a:ext cx="1829153" cy="719667"/>
          </a:xfrm>
          <a:prstGeom prst="rect">
            <a:avLst/>
          </a:prstGeom>
        </p:spPr>
      </p:pic>
      <p:pic>
        <p:nvPicPr>
          <p:cNvPr id="11" name="图片 10">
            <a:extLst>
              <a:ext uri="{FF2B5EF4-FFF2-40B4-BE49-F238E27FC236}">
                <a16:creationId xmlns:a16="http://schemas.microsoft.com/office/drawing/2014/main" id="{EA701283-1FA3-4735-BFA3-640690A553CA}"/>
              </a:ext>
            </a:extLst>
          </p:cNvPr>
          <p:cNvPicPr>
            <a:picLocks noChangeAspect="1"/>
          </p:cNvPicPr>
          <p:nvPr/>
        </p:nvPicPr>
        <p:blipFill>
          <a:blip r:embed="rId6"/>
          <a:stretch>
            <a:fillRect/>
          </a:stretch>
        </p:blipFill>
        <p:spPr>
          <a:xfrm>
            <a:off x="7062946" y="5998880"/>
            <a:ext cx="1594044" cy="646234"/>
          </a:xfrm>
          <a:prstGeom prst="rect">
            <a:avLst/>
          </a:prstGeom>
        </p:spPr>
      </p:pic>
    </p:spTree>
    <p:extLst>
      <p:ext uri="{BB962C8B-B14F-4D97-AF65-F5344CB8AC3E}">
        <p14:creationId xmlns:p14="http://schemas.microsoft.com/office/powerpoint/2010/main" val="58145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ED88E23-64DB-40DB-9137-DD668BF98C84}"/>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A7050A4B-3BEF-41CC-9703-969000BD55B9}"/>
              </a:ext>
            </a:extLst>
          </p:cNvPr>
          <p:cNvSpPr>
            <a:spLocks noGrp="1"/>
          </p:cNvSpPr>
          <p:nvPr>
            <p:ph type="title"/>
          </p:nvPr>
        </p:nvSpPr>
        <p:spPr/>
        <p:txBody>
          <a:bodyPr/>
          <a:lstStyle/>
          <a:p>
            <a:r>
              <a:rPr lang="en-US" altLang="zh-CN" dirty="0"/>
              <a:t>Appendix</a:t>
            </a:r>
            <a:endParaRPr lang="zh-CN" altLang="en-US" dirty="0"/>
          </a:p>
        </p:txBody>
      </p:sp>
    </p:spTree>
    <p:extLst>
      <p:ext uri="{BB962C8B-B14F-4D97-AF65-F5344CB8AC3E}">
        <p14:creationId xmlns:p14="http://schemas.microsoft.com/office/powerpoint/2010/main" val="14549915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PIT</a:t>
            </a:r>
            <a:endParaRPr lang="zh-CN" altLang="en-US" dirty="0"/>
          </a:p>
        </p:txBody>
      </p:sp>
    </p:spTree>
    <p:extLst>
      <p:ext uri="{BB962C8B-B14F-4D97-AF65-F5344CB8AC3E}">
        <p14:creationId xmlns:p14="http://schemas.microsoft.com/office/powerpoint/2010/main" val="380263599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3417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853363"/>
          </a:xfrm>
        </p:spPr>
        <p:txBody>
          <a:bodyPr/>
          <a:lstStyle/>
          <a:p>
            <a:r>
              <a:rPr lang="en-US" altLang="zh-CN" dirty="0">
                <a:solidFill>
                  <a:srgbClr val="000000"/>
                </a:solidFill>
              </a:rPr>
              <a:t>Modularization</a:t>
            </a:r>
          </a:p>
          <a:p>
            <a:r>
              <a:rPr lang="en-US" dirty="0">
                <a:solidFill>
                  <a:srgbClr val="000000"/>
                </a:solidFill>
              </a:rPr>
              <a:t>Transfer Learning</a:t>
            </a:r>
          </a:p>
          <a:p>
            <a:pPr lvl="1"/>
            <a:r>
              <a:rPr lang="en-US" dirty="0">
                <a:solidFill>
                  <a:srgbClr val="000000"/>
                </a:solidFill>
              </a:rPr>
              <a:t>To solve the </a:t>
            </a:r>
            <a:r>
              <a:rPr lang="en-US" b="1" dirty="0">
                <a:solidFill>
                  <a:srgbClr val="000000"/>
                </a:solidFill>
              </a:rPr>
              <a:t>distribution mismatch </a:t>
            </a:r>
          </a:p>
          <a:p>
            <a:pPr marL="342900" lvl="1" indent="0">
              <a:buNone/>
            </a:pPr>
            <a:r>
              <a:rPr lang="en-US" dirty="0">
                <a:solidFill>
                  <a:srgbClr val="000000"/>
                </a:solidFill>
              </a:rPr>
              <a:t>problem in feature space</a:t>
            </a:r>
          </a:p>
          <a:p>
            <a:pPr lvl="1"/>
            <a:r>
              <a:rPr lang="en-US" b="1" dirty="0">
                <a:solidFill>
                  <a:srgbClr val="000000"/>
                </a:solidFill>
              </a:rPr>
              <a:t>Model</a:t>
            </a:r>
            <a:r>
              <a:rPr lang="en-US" dirty="0">
                <a:solidFill>
                  <a:srgbClr val="000000"/>
                </a:solidFill>
              </a:rPr>
              <a:t>:</a:t>
            </a:r>
            <a:r>
              <a:rPr lang="en-US" dirty="0">
                <a:solidFill>
                  <a:srgbClr val="000000"/>
                </a:solidFill>
                <a:sym typeface="Wingdings" panose="05000000000000000000" pitchFamily="2" charset="2"/>
              </a:rPr>
              <a:t> </a:t>
            </a:r>
            <a:r>
              <a:rPr lang="en-US" dirty="0">
                <a:solidFill>
                  <a:srgbClr val="000000"/>
                </a:solidFill>
              </a:rPr>
              <a:t>speech-to-text module</a:t>
            </a:r>
          </a:p>
          <a:p>
            <a:pPr lvl="1"/>
            <a:r>
              <a:rPr lang="en-US" b="1" dirty="0">
                <a:solidFill>
                  <a:srgbClr val="000000"/>
                </a:solidFill>
              </a:rPr>
              <a:t>Source domain</a:t>
            </a:r>
            <a:r>
              <a:rPr lang="en-US" dirty="0">
                <a:solidFill>
                  <a:srgbClr val="000000"/>
                </a:solidFill>
              </a:rPr>
              <a:t>:</a:t>
            </a:r>
            <a:r>
              <a:rPr lang="en-US" dirty="0">
                <a:solidFill>
                  <a:srgbClr val="000000"/>
                </a:solidFill>
                <a:sym typeface="Wingdings" panose="05000000000000000000" pitchFamily="2" charset="2"/>
              </a:rPr>
              <a:t> clean speech</a:t>
            </a:r>
          </a:p>
          <a:p>
            <a:pPr lvl="1"/>
            <a:r>
              <a:rPr lang="en-US" b="1" dirty="0">
                <a:solidFill>
                  <a:srgbClr val="000000"/>
                </a:solidFill>
                <a:sym typeface="Wingdings" panose="05000000000000000000" pitchFamily="2" charset="2"/>
              </a:rPr>
              <a:t>Target domain</a:t>
            </a:r>
            <a:r>
              <a:rPr lang="en-US" dirty="0">
                <a:solidFill>
                  <a:srgbClr val="000000"/>
                </a:solidFill>
                <a:sym typeface="Wingdings" panose="05000000000000000000" pitchFamily="2" charset="2"/>
              </a:rPr>
              <a:t>: output of speaker</a:t>
            </a:r>
          </a:p>
          <a:p>
            <a:pPr marL="342900" lvl="1" indent="0">
              <a:buNone/>
            </a:pPr>
            <a:r>
              <a:rPr lang="en-US" dirty="0">
                <a:solidFill>
                  <a:srgbClr val="000000"/>
                </a:solidFill>
                <a:sym typeface="Wingdings" panose="05000000000000000000" pitchFamily="2" charset="2"/>
              </a:rPr>
              <a:t>                  tracing module (enhanced feat.)</a:t>
            </a:r>
            <a:endParaRPr lang="en-US" dirty="0">
              <a:solidFill>
                <a:srgbClr val="000000"/>
              </a:solidFill>
            </a:endParaRPr>
          </a:p>
        </p:txBody>
      </p:sp>
      <p:sp>
        <p:nvSpPr>
          <p:cNvPr id="3" name="Title 2"/>
          <p:cNvSpPr>
            <a:spLocks noGrp="1"/>
          </p:cNvSpPr>
          <p:nvPr>
            <p:ph type="title"/>
          </p:nvPr>
        </p:nvSpPr>
        <p:spPr/>
        <p:txBody>
          <a:bodyPr/>
          <a:lstStyle/>
          <a:p>
            <a:r>
              <a:rPr lang="en-US" altLang="zh-CN" dirty="0">
                <a:solidFill>
                  <a:srgbClr val="0078D7"/>
                </a:solidFill>
              </a:rPr>
              <a:t>PIT + </a:t>
            </a:r>
            <a:r>
              <a:rPr lang="en-US" dirty="0">
                <a:solidFill>
                  <a:srgbClr val="0078D7"/>
                </a:solidFill>
              </a:rPr>
              <a:t>Transfer Learning</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77" y="1058862"/>
            <a:ext cx="5400360" cy="5840733"/>
          </a:xfrm>
          <a:prstGeom prst="rect">
            <a:avLst/>
          </a:prstGeom>
        </p:spPr>
      </p:pic>
      <p:grpSp>
        <p:nvGrpSpPr>
          <p:cNvPr id="4" name="组合 3">
            <a:extLst>
              <a:ext uri="{FF2B5EF4-FFF2-40B4-BE49-F238E27FC236}">
                <a16:creationId xmlns:a16="http://schemas.microsoft.com/office/drawing/2014/main" id="{C4B843EB-93D8-4408-AC74-91E817B30CDA}"/>
              </a:ext>
            </a:extLst>
          </p:cNvPr>
          <p:cNvGrpSpPr/>
          <p:nvPr/>
        </p:nvGrpSpPr>
        <p:grpSpPr>
          <a:xfrm>
            <a:off x="5151437" y="1724961"/>
            <a:ext cx="6019801" cy="4127866"/>
            <a:chOff x="5151437" y="1724961"/>
            <a:chExt cx="6019801" cy="4127866"/>
          </a:xfrm>
        </p:grpSpPr>
        <p:sp>
          <p:nvSpPr>
            <p:cNvPr id="6" name="Rectangle 5"/>
            <p:cNvSpPr/>
            <p:nvPr/>
          </p:nvSpPr>
          <p:spPr bwMode="auto">
            <a:xfrm>
              <a:off x="10256838" y="1724961"/>
              <a:ext cx="914400"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Rectangle 6"/>
            <p:cNvSpPr/>
            <p:nvPr/>
          </p:nvSpPr>
          <p:spPr bwMode="auto">
            <a:xfrm>
              <a:off x="9647237" y="5326062"/>
              <a:ext cx="914400"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8" name="Straight Arrow Connector 7"/>
            <p:cNvCxnSpPr>
              <a:cxnSpLocks/>
            </p:cNvCxnSpPr>
            <p:nvPr/>
          </p:nvCxnSpPr>
          <p:spPr>
            <a:xfrm flipV="1">
              <a:off x="5151437" y="2278062"/>
              <a:ext cx="5105401" cy="16764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827398" y="4335462"/>
              <a:ext cx="3819839" cy="106680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 name="箭头: 下 9">
            <a:hlinkClick r:id="rId4" action="ppaction://hlinksldjump"/>
            <a:extLst>
              <a:ext uri="{FF2B5EF4-FFF2-40B4-BE49-F238E27FC236}">
                <a16:creationId xmlns:a16="http://schemas.microsoft.com/office/drawing/2014/main" id="{45E6CED1-6DEA-4E28-B2B9-A31D0BE1C744}"/>
              </a:ext>
            </a:extLst>
          </p:cNvPr>
          <p:cNvSpPr/>
          <p:nvPr/>
        </p:nvSpPr>
        <p:spPr bwMode="auto">
          <a:xfrm>
            <a:off x="238020" y="6486400"/>
            <a:ext cx="228598" cy="304800"/>
          </a:xfrm>
          <a:prstGeom prst="down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362385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119" y="2459991"/>
            <a:ext cx="4429819" cy="1131243"/>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38" y="1212526"/>
            <a:ext cx="5410200" cy="846225"/>
          </a:xfrm>
          <a:prstGeom prst="rect">
            <a:avLst/>
          </a:prstGeom>
        </p:spPr>
      </p:pic>
      <p:cxnSp>
        <p:nvCxnSpPr>
          <p:cNvPr id="10" name="Straight Arrow Connector 9"/>
          <p:cNvCxnSpPr/>
          <p:nvPr/>
        </p:nvCxnSpPr>
        <p:spPr>
          <a:xfrm flipH="1">
            <a:off x="1893102" y="1840713"/>
            <a:ext cx="1658135" cy="1291070"/>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1275063" y="3131783"/>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3"/>
          <p:cNvSpPr/>
          <p:nvPr/>
        </p:nvSpPr>
        <p:spPr bwMode="auto">
          <a:xfrm>
            <a:off x="3321851" y="1359421"/>
            <a:ext cx="705636" cy="526765"/>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5" name="Picture 14"/>
          <p:cNvPicPr>
            <a:picLocks noChangeAspect="1"/>
          </p:cNvPicPr>
          <p:nvPr/>
        </p:nvPicPr>
        <p:blipFill>
          <a:blip r:embed="rId4"/>
          <a:stretch>
            <a:fillRect/>
          </a:stretch>
        </p:blipFill>
        <p:spPr>
          <a:xfrm>
            <a:off x="6218237" y="1359421"/>
            <a:ext cx="5882035" cy="1699050"/>
          </a:xfrm>
          <a:prstGeom prst="rect">
            <a:avLst/>
          </a:prstGeom>
        </p:spPr>
      </p:pic>
      <p:cxnSp>
        <p:nvCxnSpPr>
          <p:cNvPr id="17" name="Straight Arrow Connector 16"/>
          <p:cNvCxnSpPr/>
          <p:nvPr/>
        </p:nvCxnSpPr>
        <p:spPr>
          <a:xfrm>
            <a:off x="8885237" y="3006008"/>
            <a:ext cx="0" cy="426617"/>
          </a:xfrm>
          <a:prstGeom prst="straightConnector1">
            <a:avLst/>
          </a:prstGeom>
          <a:ln w="38100">
            <a:headEnd type="none"/>
            <a:tailEnd type="triangle"/>
          </a:ln>
        </p:spPr>
        <p:style>
          <a:lnRef idx="1">
            <a:schemeClr val="accent1"/>
          </a:lnRef>
          <a:fillRef idx="0">
            <a:schemeClr val="accent1"/>
          </a:fillRef>
          <a:effectRef idx="0">
            <a:schemeClr val="accent1"/>
          </a:effectRef>
          <a:fontRef idx="minor">
            <a:schemeClr val="tx1"/>
          </a:fontRef>
        </p:style>
      </p:cxnSp>
      <p:sp>
        <p:nvSpPr>
          <p:cNvPr id="4" name="Cloud Callout 3"/>
          <p:cNvSpPr/>
          <p:nvPr/>
        </p:nvSpPr>
        <p:spPr bwMode="auto">
          <a:xfrm>
            <a:off x="731837" y="3980658"/>
            <a:ext cx="1905000" cy="448314"/>
          </a:xfrm>
          <a:prstGeom prst="cloudCallout">
            <a:avLst>
              <a:gd name="adj1" fmla="val 32293"/>
              <a:gd name="adj2" fmla="val -10978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Clean infer.</a:t>
            </a:r>
            <a:endParaRPr lang="en-US" sz="2000" dirty="0">
              <a:ln w="0"/>
              <a:solidFill>
                <a:schemeClr val="tx1"/>
              </a:solidFill>
              <a:effectLst>
                <a:outerShdw blurRad="38100" dist="19050" dir="2700000" algn="tl" rotWithShape="0">
                  <a:schemeClr val="dk1">
                    <a:alpha val="40000"/>
                  </a:schemeClr>
                </a:outerShdw>
              </a:effectLst>
            </a:endParaRPr>
          </a:p>
        </p:txBody>
      </p:sp>
      <p:sp>
        <p:nvSpPr>
          <p:cNvPr id="18" name="Cloud Callout 17"/>
          <p:cNvSpPr/>
          <p:nvPr/>
        </p:nvSpPr>
        <p:spPr bwMode="auto">
          <a:xfrm>
            <a:off x="2865437" y="3980658"/>
            <a:ext cx="2667000" cy="448314"/>
          </a:xfrm>
          <a:prstGeom prst="cloudCallout">
            <a:avLst>
              <a:gd name="adj1" fmla="val -12645"/>
              <a:gd name="adj2" fmla="val -11176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PIT model infer.</a:t>
            </a:r>
            <a:endParaRPr lang="en-US" sz="2000" dirty="0">
              <a:ln w="0"/>
              <a:solidFill>
                <a:schemeClr val="tx1"/>
              </a:solidFill>
              <a:effectLst>
                <a:outerShdw blurRad="38100" dist="19050" dir="2700000" algn="tl" rotWithShape="0">
                  <a:schemeClr val="dk1">
                    <a:alpha val="40000"/>
                  </a:schemeClr>
                </a:outerShdw>
              </a:effectLst>
            </a:endParaRPr>
          </a:p>
        </p:txBody>
      </p:sp>
      <p:pic>
        <p:nvPicPr>
          <p:cNvPr id="19" name="图片 18">
            <a:extLst>
              <a:ext uri="{FF2B5EF4-FFF2-40B4-BE49-F238E27FC236}">
                <a16:creationId xmlns:a16="http://schemas.microsoft.com/office/drawing/2014/main" id="{57B6FE20-F93C-48F0-A15E-F083A8DCF235}"/>
              </a:ext>
            </a:extLst>
          </p:cNvPr>
          <p:cNvPicPr>
            <a:picLocks noChangeAspect="1"/>
          </p:cNvPicPr>
          <p:nvPr/>
        </p:nvPicPr>
        <p:blipFill>
          <a:blip r:embed="rId5"/>
          <a:stretch>
            <a:fillRect/>
          </a:stretch>
        </p:blipFill>
        <p:spPr>
          <a:xfrm>
            <a:off x="6279802" y="3502244"/>
            <a:ext cx="5882035" cy="2171169"/>
          </a:xfrm>
          <a:prstGeom prst="rect">
            <a:avLst/>
          </a:prstGeom>
        </p:spPr>
      </p:pic>
      <p:sp>
        <p:nvSpPr>
          <p:cNvPr id="20" name="Title 2">
            <a:extLst>
              <a:ext uri="{FF2B5EF4-FFF2-40B4-BE49-F238E27FC236}">
                <a16:creationId xmlns:a16="http://schemas.microsoft.com/office/drawing/2014/main" id="{3E7E6E68-98CE-4FD7-BB2B-986E6C07761E}"/>
              </a:ext>
            </a:extLst>
          </p:cNvPr>
          <p:cNvSpPr>
            <a:spLocks noGrp="1"/>
          </p:cNvSpPr>
          <p:nvPr>
            <p:ph type="title"/>
          </p:nvPr>
        </p:nvSpPr>
        <p:spPr>
          <a:xfrm>
            <a:off x="274639" y="295274"/>
            <a:ext cx="11889564" cy="917575"/>
          </a:xfrm>
        </p:spPr>
        <p:txBody>
          <a:bodyPr/>
          <a:lstStyle/>
          <a:p>
            <a:r>
              <a:rPr lang="en-US" altLang="zh-CN" dirty="0">
                <a:solidFill>
                  <a:srgbClr val="0078D7"/>
                </a:solidFill>
              </a:rPr>
              <a:t>PIT + </a:t>
            </a:r>
            <a:r>
              <a:rPr lang="en-US" dirty="0">
                <a:solidFill>
                  <a:srgbClr val="0078D7"/>
                </a:solidFill>
              </a:rPr>
              <a:t>Transfer Learning</a:t>
            </a:r>
            <a:endParaRPr lang="en-US" dirty="0"/>
          </a:p>
        </p:txBody>
      </p:sp>
    </p:spTree>
    <p:extLst>
      <p:ext uri="{BB962C8B-B14F-4D97-AF65-F5344CB8AC3E}">
        <p14:creationId xmlns:p14="http://schemas.microsoft.com/office/powerpoint/2010/main" val="151874581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dirty="0">
                <a:solidFill>
                  <a:srgbClr val="000000"/>
                </a:solidFill>
              </a:rPr>
              <a:t>Advantages</a:t>
            </a:r>
          </a:p>
          <a:p>
            <a:pPr lvl="1"/>
            <a:r>
              <a:rPr lang="en-US" dirty="0">
                <a:solidFill>
                  <a:srgbClr val="000000"/>
                </a:solidFill>
              </a:rPr>
              <a:t>Domain adaptation </a:t>
            </a:r>
            <a:r>
              <a:rPr lang="en-US" dirty="0" err="1">
                <a:solidFill>
                  <a:srgbClr val="000000"/>
                </a:solidFill>
              </a:rPr>
              <a:t>v.s</a:t>
            </a:r>
            <a:r>
              <a:rPr lang="en-US" dirty="0">
                <a:solidFill>
                  <a:srgbClr val="000000"/>
                </a:solidFill>
              </a:rPr>
              <a:t>. from scratch</a:t>
            </a:r>
          </a:p>
          <a:p>
            <a:pPr lvl="2"/>
            <a:r>
              <a:rPr lang="en-US" dirty="0">
                <a:solidFill>
                  <a:srgbClr val="000000"/>
                </a:solidFill>
              </a:rPr>
              <a:t>Better model convergence</a:t>
            </a:r>
          </a:p>
          <a:p>
            <a:pPr lvl="2"/>
            <a:endParaRPr lang="en-US" dirty="0">
              <a:solidFill>
                <a:srgbClr val="000000"/>
              </a:solidFill>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en-US" dirty="0">
                <a:solidFill>
                  <a:srgbClr val="0078D7"/>
                </a:solidFill>
              </a:rPr>
              <a:t>Acoustics - Transfer Learning x Joint Training</a:t>
            </a:r>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03" y="4063809"/>
            <a:ext cx="4709884" cy="2783767"/>
          </a:xfrm>
          <a:prstGeom prst="rect">
            <a:avLst/>
          </a:prstGeom>
        </p:spPr>
      </p:pic>
      <p:pic>
        <p:nvPicPr>
          <p:cNvPr id="5" name="Picture 4"/>
          <p:cNvPicPr>
            <a:picLocks noChangeAspect="1"/>
          </p:cNvPicPr>
          <p:nvPr/>
        </p:nvPicPr>
        <p:blipFill>
          <a:blip r:embed="rId3"/>
          <a:stretch>
            <a:fillRect/>
          </a:stretch>
        </p:blipFill>
        <p:spPr>
          <a:xfrm>
            <a:off x="6007445" y="1158397"/>
            <a:ext cx="6274927" cy="5386865"/>
          </a:xfrm>
          <a:prstGeom prst="rect">
            <a:avLst/>
          </a:prstGeom>
        </p:spPr>
      </p:pic>
    </p:spTree>
    <p:extLst>
      <p:ext uri="{BB962C8B-B14F-4D97-AF65-F5344CB8AC3E}">
        <p14:creationId xmlns:p14="http://schemas.microsoft.com/office/powerpoint/2010/main" val="72370027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solidFill>
                  <a:srgbClr val="0078D7"/>
                </a:solidFill>
              </a:rPr>
              <a:t>Our solution</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410438"/>
          </a:xfrm>
        </p:spPr>
        <p:txBody>
          <a:bodyPr/>
          <a:lstStyle/>
          <a:p>
            <a:r>
              <a:rPr lang="en-US" sz="3500" dirty="0">
                <a:solidFill>
                  <a:schemeClr val="tx1"/>
                </a:solidFill>
              </a:rPr>
              <a:t>Acoustics</a:t>
            </a:r>
          </a:p>
          <a:p>
            <a:pPr lvl="1"/>
            <a:r>
              <a:rPr lang="en-US" dirty="0">
                <a:solidFill>
                  <a:schemeClr val="tx1"/>
                </a:solidFill>
              </a:rPr>
              <a:t>Modular Initialization </a:t>
            </a:r>
            <a:r>
              <a:rPr lang="en-US" dirty="0">
                <a:solidFill>
                  <a:srgbClr val="FF0000"/>
                </a:solidFill>
              </a:rPr>
              <a:t>4%</a:t>
            </a:r>
          </a:p>
          <a:p>
            <a:pPr lvl="2"/>
            <a:r>
              <a:rPr lang="en-US" dirty="0">
                <a:solidFill>
                  <a:schemeClr val="tx1"/>
                </a:solidFill>
              </a:rPr>
              <a:t>CNN </a:t>
            </a:r>
            <a:r>
              <a:rPr lang="en-US" altLang="zh-CN" dirty="0">
                <a:solidFill>
                  <a:srgbClr val="FF0000"/>
                </a:solidFill>
              </a:rPr>
              <a:t>10</a:t>
            </a:r>
            <a:r>
              <a:rPr lang="en-US" dirty="0">
                <a:solidFill>
                  <a:srgbClr val="FF0000"/>
                </a:solidFill>
              </a:rPr>
              <a:t>%</a:t>
            </a:r>
          </a:p>
          <a:p>
            <a:pPr lvl="1"/>
            <a:r>
              <a:rPr lang="en-US" b="1" dirty="0">
                <a:solidFill>
                  <a:srgbClr val="0078D7"/>
                </a:solidFill>
              </a:rPr>
              <a:t>Transfer Learning Based Joint Training</a:t>
            </a:r>
            <a:r>
              <a:rPr lang="en-US" dirty="0">
                <a:solidFill>
                  <a:schemeClr val="tx1"/>
                </a:solidFill>
              </a:rPr>
              <a:t> </a:t>
            </a:r>
            <a:r>
              <a:rPr lang="en-US" dirty="0">
                <a:solidFill>
                  <a:srgbClr val="FF0000"/>
                </a:solidFill>
              </a:rPr>
              <a:t>20%</a:t>
            </a:r>
          </a:p>
          <a:p>
            <a:pPr lvl="1"/>
            <a:r>
              <a:rPr lang="en-US" altLang="zh-CN" dirty="0">
                <a:solidFill>
                  <a:schemeClr val="tx1"/>
                </a:solidFill>
              </a:rPr>
              <a:t>Temporal Correlation Modeling </a:t>
            </a:r>
            <a:r>
              <a:rPr lang="en-US" altLang="zh-CN" dirty="0">
                <a:solidFill>
                  <a:srgbClr val="FF0000"/>
                </a:solidFill>
              </a:rPr>
              <a:t>8%</a:t>
            </a:r>
            <a:endParaRPr lang="en-US" dirty="0">
              <a:solidFill>
                <a:srgbClr val="FF0000"/>
              </a:solidFill>
            </a:endParaRPr>
          </a:p>
          <a:p>
            <a:r>
              <a:rPr lang="en-US" sz="3500" dirty="0">
                <a:solidFill>
                  <a:schemeClr val="tx1"/>
                </a:solidFill>
              </a:rPr>
              <a:t>Linguistics</a:t>
            </a:r>
          </a:p>
          <a:p>
            <a:pPr lvl="1"/>
            <a:r>
              <a:rPr lang="en-US" b="1" dirty="0">
                <a:solidFill>
                  <a:srgbClr val="0078D7"/>
                </a:solidFill>
              </a:rPr>
              <a:t>Multi-outputs Sequence Discriminative Training </a:t>
            </a:r>
            <a:r>
              <a:rPr lang="en-US" dirty="0">
                <a:solidFill>
                  <a:srgbClr val="FF0000"/>
                </a:solidFill>
              </a:rPr>
              <a:t>8%</a:t>
            </a:r>
          </a:p>
          <a:p>
            <a:pPr lvl="1"/>
            <a:r>
              <a:rPr lang="en-US" dirty="0">
                <a:solidFill>
                  <a:schemeClr val="tx1"/>
                </a:solidFill>
              </a:rPr>
              <a:t>Integrating Language Model in Assignment Decision </a:t>
            </a:r>
            <a:r>
              <a:rPr lang="en-US" dirty="0">
                <a:solidFill>
                  <a:srgbClr val="FF0000"/>
                </a:solidFill>
              </a:rPr>
              <a:t>4%</a:t>
            </a:r>
          </a:p>
        </p:txBody>
      </p:sp>
      <p:sp>
        <p:nvSpPr>
          <p:cNvPr id="2" name="Text Placeholder 1"/>
          <p:cNvSpPr>
            <a:spLocks noGrp="1"/>
          </p:cNvSpPr>
          <p:nvPr>
            <p:ph type="body" sz="quarter" idx="11"/>
          </p:nvPr>
        </p:nvSpPr>
        <p:spPr/>
        <p:txBody>
          <a:bodyPr/>
          <a:lstStyle/>
          <a:p>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028" y="3638128"/>
            <a:ext cx="4641249" cy="27432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5" y="572074"/>
            <a:ext cx="5216433" cy="1633354"/>
          </a:xfrm>
          <a:prstGeom prst="rect">
            <a:avLst/>
          </a:prstGeom>
        </p:spPr>
      </p:pic>
      <p:cxnSp>
        <p:nvCxnSpPr>
          <p:cNvPr id="8" name="Straight Arrow Connector 7"/>
          <p:cNvCxnSpPr>
            <a:stCxn id="7" idx="2"/>
            <a:endCxn id="5" idx="0"/>
          </p:cNvCxnSpPr>
          <p:nvPr/>
        </p:nvCxnSpPr>
        <p:spPr>
          <a:xfrm>
            <a:off x="9664652" y="2205428"/>
            <a:ext cx="1" cy="14327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53946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PSD</a:t>
            </a:r>
            <a:endParaRPr lang="zh-CN" altLang="en-US" dirty="0"/>
          </a:p>
        </p:txBody>
      </p:sp>
    </p:spTree>
    <p:extLst>
      <p:ext uri="{BB962C8B-B14F-4D97-AF65-F5344CB8AC3E}">
        <p14:creationId xmlns:p14="http://schemas.microsoft.com/office/powerpoint/2010/main" val="124732930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E0BD9BB-B6B2-4CDA-B98B-CA0E91B2FC58}"/>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6B4F9F8B-CFE6-402B-961C-6D883821061E}"/>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0B47FC7D-C307-4E79-8611-231C86978F03}"/>
              </a:ext>
            </a:extLst>
          </p:cNvPr>
          <p:cNvPicPr>
            <a:picLocks noChangeAspect="1"/>
          </p:cNvPicPr>
          <p:nvPr/>
        </p:nvPicPr>
        <p:blipFill>
          <a:blip r:embed="rId2"/>
          <a:stretch>
            <a:fillRect/>
          </a:stretch>
        </p:blipFill>
        <p:spPr>
          <a:xfrm>
            <a:off x="807282" y="186863"/>
            <a:ext cx="10821910" cy="6620799"/>
          </a:xfrm>
          <a:prstGeom prst="rect">
            <a:avLst/>
          </a:prstGeom>
        </p:spPr>
      </p:pic>
    </p:spTree>
    <p:extLst>
      <p:ext uri="{BB962C8B-B14F-4D97-AF65-F5344CB8AC3E}">
        <p14:creationId xmlns:p14="http://schemas.microsoft.com/office/powerpoint/2010/main" val="305911757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9EE78ED-1DA1-4C03-BB7E-67E6B40286C6}"/>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D26EAE75-9207-4929-89A2-1F65C088F0CB}"/>
              </a:ext>
            </a:extLst>
          </p:cNvPr>
          <p:cNvSpPr>
            <a:spLocks noGrp="1"/>
          </p:cNvSpPr>
          <p:nvPr>
            <p:ph type="title"/>
          </p:nvPr>
        </p:nvSpPr>
        <p:spPr/>
        <p:txBody>
          <a:bodyPr/>
          <a:lstStyle/>
          <a:p>
            <a:endParaRPr lang="zh-CN" altLang="en-US"/>
          </a:p>
        </p:txBody>
      </p:sp>
      <p:pic>
        <p:nvPicPr>
          <p:cNvPr id="5" name="图片 4" descr="图片包含 地图, 文字&#10;&#10;自动生成的说明">
            <a:extLst>
              <a:ext uri="{FF2B5EF4-FFF2-40B4-BE49-F238E27FC236}">
                <a16:creationId xmlns:a16="http://schemas.microsoft.com/office/drawing/2014/main" id="{8340AAE7-D965-45D0-BA82-EF218CC5D7FF}"/>
              </a:ext>
            </a:extLst>
          </p:cNvPr>
          <p:cNvPicPr>
            <a:picLocks noChangeAspect="1"/>
          </p:cNvPicPr>
          <p:nvPr/>
        </p:nvPicPr>
        <p:blipFill>
          <a:blip r:embed="rId2"/>
          <a:stretch>
            <a:fillRect/>
          </a:stretch>
        </p:blipFill>
        <p:spPr>
          <a:xfrm>
            <a:off x="297624" y="148757"/>
            <a:ext cx="11841227" cy="6697010"/>
          </a:xfrm>
          <a:prstGeom prst="rect">
            <a:avLst/>
          </a:prstGeom>
        </p:spPr>
      </p:pic>
    </p:spTree>
    <p:extLst>
      <p:ext uri="{BB962C8B-B14F-4D97-AF65-F5344CB8AC3E}">
        <p14:creationId xmlns:p14="http://schemas.microsoft.com/office/powerpoint/2010/main" val="41418870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139869"/>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pic>
        <p:nvPicPr>
          <p:cNvPr id="17" name="图片 16">
            <a:extLst>
              <a:ext uri="{FF2B5EF4-FFF2-40B4-BE49-F238E27FC236}">
                <a16:creationId xmlns:a16="http://schemas.microsoft.com/office/drawing/2014/main" id="{4364B9EE-4E07-4E23-83C5-9E05BC3D9A29}"/>
              </a:ext>
            </a:extLst>
          </p:cNvPr>
          <p:cNvPicPr>
            <a:picLocks noChangeAspect="1"/>
          </p:cNvPicPr>
          <p:nvPr/>
        </p:nvPicPr>
        <p:blipFill>
          <a:blip r:embed="rId3"/>
          <a:stretch>
            <a:fillRect/>
          </a:stretch>
        </p:blipFill>
        <p:spPr>
          <a:xfrm>
            <a:off x="1646237" y="3542027"/>
            <a:ext cx="10180638" cy="1376699"/>
          </a:xfrm>
          <a:prstGeom prst="rect">
            <a:avLst/>
          </a:prstGeom>
        </p:spPr>
      </p:pic>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p>
        </p:txBody>
      </p:sp>
      <p:sp>
        <p:nvSpPr>
          <p:cNvPr id="5" name="矩形 4">
            <a:extLst>
              <a:ext uri="{FF2B5EF4-FFF2-40B4-BE49-F238E27FC236}">
                <a16:creationId xmlns:a16="http://schemas.microsoft.com/office/drawing/2014/main" id="{71254B23-9184-4EEA-AD4F-C2D9958205C9}"/>
              </a:ext>
            </a:extLst>
          </p:cNvPr>
          <p:cNvSpPr/>
          <p:nvPr/>
        </p:nvSpPr>
        <p:spPr>
          <a:xfrm>
            <a:off x="8504338" y="3604514"/>
            <a:ext cx="165618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7" name="矩形 6">
            <a:extLst>
              <a:ext uri="{FF2B5EF4-FFF2-40B4-BE49-F238E27FC236}">
                <a16:creationId xmlns:a16="http://schemas.microsoft.com/office/drawing/2014/main" id="{C026D128-F477-465C-913E-C926884CE74E}"/>
              </a:ext>
            </a:extLst>
          </p:cNvPr>
          <p:cNvSpPr/>
          <p:nvPr/>
        </p:nvSpPr>
        <p:spPr>
          <a:xfrm>
            <a:off x="10535797" y="3604514"/>
            <a:ext cx="1062247"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218237" y="4423704"/>
            <a:ext cx="2342724" cy="1180821"/>
            <a:chOff x="6218237" y="4983440"/>
            <a:chExt cx="2342724"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6152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870582" y="3217849"/>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9799637" y="5451087"/>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1"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pic>
        <p:nvPicPr>
          <p:cNvPr id="23" name="图片 22">
            <a:extLst>
              <a:ext uri="{FF2B5EF4-FFF2-40B4-BE49-F238E27FC236}">
                <a16:creationId xmlns:a16="http://schemas.microsoft.com/office/drawing/2014/main" id="{B9781138-B3F2-4025-90C1-7CE57AAEC23F}"/>
              </a:ext>
            </a:extLst>
          </p:cNvPr>
          <p:cNvPicPr>
            <a:picLocks noChangeAspect="1"/>
          </p:cNvPicPr>
          <p:nvPr/>
        </p:nvPicPr>
        <p:blipFill>
          <a:blip r:embed="rId6"/>
          <a:stretch>
            <a:fillRect/>
          </a:stretch>
        </p:blipFill>
        <p:spPr>
          <a:xfrm>
            <a:off x="7503277" y="354615"/>
            <a:ext cx="1829153" cy="719667"/>
          </a:xfrm>
          <a:prstGeom prst="rect">
            <a:avLst/>
          </a:prstGeom>
        </p:spPr>
      </p:pic>
    </p:spTree>
    <p:extLst>
      <p:ext uri="{BB962C8B-B14F-4D97-AF65-F5344CB8AC3E}">
        <p14:creationId xmlns:p14="http://schemas.microsoft.com/office/powerpoint/2010/main" val="2827834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0FD1FD-A959-4337-808B-81BE9DFF9C5D}"/>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8C26A7C-212D-410D-BBC5-EB6422D5E884}"/>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78192E17-A32F-459B-AD72-0A5D75176D99}"/>
              </a:ext>
            </a:extLst>
          </p:cNvPr>
          <p:cNvPicPr>
            <a:picLocks noChangeAspect="1"/>
          </p:cNvPicPr>
          <p:nvPr/>
        </p:nvPicPr>
        <p:blipFill>
          <a:blip r:embed="rId2"/>
          <a:stretch>
            <a:fillRect/>
          </a:stretch>
        </p:blipFill>
        <p:spPr>
          <a:xfrm>
            <a:off x="869203" y="501232"/>
            <a:ext cx="10698068" cy="5992061"/>
          </a:xfrm>
          <a:prstGeom prst="rect">
            <a:avLst/>
          </a:prstGeom>
        </p:spPr>
      </p:pic>
    </p:spTree>
    <p:extLst>
      <p:ext uri="{BB962C8B-B14F-4D97-AF65-F5344CB8AC3E}">
        <p14:creationId xmlns:p14="http://schemas.microsoft.com/office/powerpoint/2010/main" val="419330174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E0FF35-C77A-4601-98B2-A5323C53B277}"/>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0C4A468E-9755-4407-8231-90A464A11A0E}"/>
              </a:ext>
            </a:extLst>
          </p:cNvPr>
          <p:cNvSpPr>
            <a:spLocks noGrp="1"/>
          </p:cNvSpPr>
          <p:nvPr>
            <p:ph type="title"/>
          </p:nvPr>
        </p:nvSpPr>
        <p:spPr/>
        <p:txBody>
          <a:bodyPr/>
          <a:lstStyle/>
          <a:p>
            <a:r>
              <a:rPr lang="en-US" altLang="zh-CN" dirty="0"/>
              <a:t>Other PSD</a:t>
            </a:r>
            <a:endParaRPr lang="zh-CN" altLang="en-US" dirty="0"/>
          </a:p>
        </p:txBody>
      </p:sp>
    </p:spTree>
    <p:extLst>
      <p:ext uri="{BB962C8B-B14F-4D97-AF65-F5344CB8AC3E}">
        <p14:creationId xmlns:p14="http://schemas.microsoft.com/office/powerpoint/2010/main" val="313373870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F13FF7D-BCAB-45BB-AA9E-0710756362BF}"/>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9761CCF0-0E72-4C64-A966-C64E186DE9E8}"/>
              </a:ext>
            </a:extLst>
          </p:cNvPr>
          <p:cNvSpPr>
            <a:spLocks noGrp="1"/>
          </p:cNvSpPr>
          <p:nvPr>
            <p:ph type="title"/>
          </p:nvPr>
        </p:nvSpPr>
        <p:spPr/>
        <p:txBody>
          <a:bodyPr/>
          <a:lstStyle/>
          <a:p>
            <a:endParaRPr lang="zh-CN" altLang="en-US"/>
          </a:p>
        </p:txBody>
      </p:sp>
      <p:pic>
        <p:nvPicPr>
          <p:cNvPr id="5" name="图片 4" descr="图片包含 屏幕截图&#10;&#10;自动生成的说明">
            <a:extLst>
              <a:ext uri="{FF2B5EF4-FFF2-40B4-BE49-F238E27FC236}">
                <a16:creationId xmlns:a16="http://schemas.microsoft.com/office/drawing/2014/main" id="{32BE74F8-0D04-4268-BD81-7DC3CFF8819D}"/>
              </a:ext>
            </a:extLst>
          </p:cNvPr>
          <p:cNvPicPr>
            <a:picLocks noChangeAspect="1"/>
          </p:cNvPicPr>
          <p:nvPr/>
        </p:nvPicPr>
        <p:blipFill>
          <a:blip r:embed="rId2"/>
          <a:stretch>
            <a:fillRect/>
          </a:stretch>
        </p:blipFill>
        <p:spPr>
          <a:xfrm>
            <a:off x="2276764" y="4335462"/>
            <a:ext cx="9921875" cy="2486034"/>
          </a:xfrm>
          <a:prstGeom prst="rect">
            <a:avLst/>
          </a:prstGeom>
        </p:spPr>
      </p:pic>
      <p:pic>
        <p:nvPicPr>
          <p:cNvPr id="7" name="图片 6" descr="图片包含 屏幕截图&#10;&#10;自动生成的说明">
            <a:extLst>
              <a:ext uri="{FF2B5EF4-FFF2-40B4-BE49-F238E27FC236}">
                <a16:creationId xmlns:a16="http://schemas.microsoft.com/office/drawing/2014/main" id="{19110F61-4E0D-4692-BB62-B3299284EA61}"/>
              </a:ext>
            </a:extLst>
          </p:cNvPr>
          <p:cNvPicPr>
            <a:picLocks noChangeAspect="1"/>
          </p:cNvPicPr>
          <p:nvPr/>
        </p:nvPicPr>
        <p:blipFill>
          <a:blip r:embed="rId3"/>
          <a:stretch>
            <a:fillRect/>
          </a:stretch>
        </p:blipFill>
        <p:spPr>
          <a:xfrm>
            <a:off x="716782" y="1125206"/>
            <a:ext cx="6208371" cy="2676856"/>
          </a:xfrm>
          <a:prstGeom prst="rect">
            <a:avLst/>
          </a:prstGeom>
        </p:spPr>
      </p:pic>
    </p:spTree>
    <p:extLst>
      <p:ext uri="{BB962C8B-B14F-4D97-AF65-F5344CB8AC3E}">
        <p14:creationId xmlns:p14="http://schemas.microsoft.com/office/powerpoint/2010/main" val="42069050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4A7668-EC08-486B-9AC5-F25788757BC0}"/>
              </a:ext>
            </a:extLst>
          </p:cNvPr>
          <p:cNvSpPr>
            <a:spLocks noGrp="1"/>
          </p:cNvSpPr>
          <p:nvPr>
            <p:ph type="body" sz="quarter" idx="10"/>
          </p:nvPr>
        </p:nvSpPr>
        <p:spPr/>
        <p:txBody>
          <a:bodyPr/>
          <a:lstStyle/>
          <a:p>
            <a:endParaRPr lang="zh-CN" altLang="en-US"/>
          </a:p>
        </p:txBody>
      </p:sp>
      <p:sp>
        <p:nvSpPr>
          <p:cNvPr id="3" name="标题 2">
            <a:extLst>
              <a:ext uri="{FF2B5EF4-FFF2-40B4-BE49-F238E27FC236}">
                <a16:creationId xmlns:a16="http://schemas.microsoft.com/office/drawing/2014/main" id="{759F029B-0BFC-45DE-BB7E-3289344BD603}"/>
              </a:ext>
            </a:extLst>
          </p:cNvPr>
          <p:cNvSpPr>
            <a:spLocks noGrp="1"/>
          </p:cNvSpPr>
          <p:nvPr>
            <p:ph type="title"/>
          </p:nvPr>
        </p:nvSpPr>
        <p:spPr/>
        <p:txBody>
          <a:bodyPr/>
          <a:lstStyle/>
          <a:p>
            <a:r>
              <a:rPr lang="en-US" altLang="zh-CN" dirty="0"/>
              <a:t>GPU details</a:t>
            </a:r>
            <a:endParaRPr lang="zh-CN" altLang="en-US" dirty="0"/>
          </a:p>
        </p:txBody>
      </p:sp>
    </p:spTree>
    <p:extLst>
      <p:ext uri="{BB962C8B-B14F-4D97-AF65-F5344CB8AC3E}">
        <p14:creationId xmlns:p14="http://schemas.microsoft.com/office/powerpoint/2010/main" val="168382056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Procedure of WFST decoding</a:t>
            </a:r>
            <a:endParaRPr lang="en-US" dirty="0">
              <a:solidFill>
                <a:srgbClr val="0078D7"/>
              </a:solidFill>
            </a:endParaRPr>
          </a:p>
        </p:txBody>
      </p:sp>
      <p:sp>
        <p:nvSpPr>
          <p:cNvPr id="2" name="Text Placeholder 1"/>
          <p:cNvSpPr>
            <a:spLocks noGrp="1"/>
          </p:cNvSpPr>
          <p:nvPr>
            <p:ph type="body" sz="quarter" idx="10"/>
          </p:nvPr>
        </p:nvSpPr>
        <p:spPr>
          <a:xfrm>
            <a:off x="274639" y="1212849"/>
            <a:ext cx="6095998" cy="1015663"/>
          </a:xfrm>
        </p:spPr>
        <p:txBody>
          <a:bodyPr/>
          <a:lstStyle/>
          <a:p>
            <a:r>
              <a:rPr lang="en-US" sz="3000" b="1" dirty="0">
                <a:solidFill>
                  <a:schemeClr val="tx1"/>
                </a:solidFill>
              </a:rPr>
              <a:t>Loops until no token modification</a:t>
            </a: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18" name="图片 17">
            <a:extLst>
              <a:ext uri="{FF2B5EF4-FFF2-40B4-BE49-F238E27FC236}">
                <a16:creationId xmlns:a16="http://schemas.microsoft.com/office/drawing/2014/main" id="{A4CDE59F-3F44-42D6-9B90-726E52D07104}"/>
              </a:ext>
            </a:extLst>
          </p:cNvPr>
          <p:cNvPicPr>
            <a:picLocks noChangeAspect="1"/>
          </p:cNvPicPr>
          <p:nvPr/>
        </p:nvPicPr>
        <p:blipFill>
          <a:blip r:embed="rId2"/>
          <a:stretch>
            <a:fillRect/>
          </a:stretch>
        </p:blipFill>
        <p:spPr>
          <a:xfrm>
            <a:off x="655637" y="2190515"/>
            <a:ext cx="8582554" cy="1266948"/>
          </a:xfrm>
          <a:prstGeom prst="rect">
            <a:avLst/>
          </a:prstGeom>
        </p:spPr>
      </p:pic>
      <p:pic>
        <p:nvPicPr>
          <p:cNvPr id="19" name="图片 18">
            <a:extLst>
              <a:ext uri="{FF2B5EF4-FFF2-40B4-BE49-F238E27FC236}">
                <a16:creationId xmlns:a16="http://schemas.microsoft.com/office/drawing/2014/main" id="{3079063F-7E8F-46AF-B572-34DE0F8EAA41}"/>
              </a:ext>
            </a:extLst>
          </p:cNvPr>
          <p:cNvPicPr>
            <a:picLocks noChangeAspect="1"/>
          </p:cNvPicPr>
          <p:nvPr/>
        </p:nvPicPr>
        <p:blipFill>
          <a:blip r:embed="rId3"/>
          <a:stretch>
            <a:fillRect/>
          </a:stretch>
        </p:blipFill>
        <p:spPr>
          <a:xfrm>
            <a:off x="4850888" y="4508829"/>
            <a:ext cx="7082349" cy="1835260"/>
          </a:xfrm>
          <a:prstGeom prst="rect">
            <a:avLst/>
          </a:prstGeom>
        </p:spPr>
      </p:pic>
    </p:spTree>
    <p:extLst>
      <p:ext uri="{BB962C8B-B14F-4D97-AF65-F5344CB8AC3E}">
        <p14:creationId xmlns:p14="http://schemas.microsoft.com/office/powerpoint/2010/main" val="396413342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solidFill>
                  <a:srgbClr val="0078D7"/>
                </a:solidFill>
              </a:rPr>
              <a:t>Lattice processing</a:t>
            </a:r>
            <a:endParaRPr lang="en-US" dirty="0">
              <a:solidFill>
                <a:srgbClr val="0078D7"/>
              </a:solidFill>
            </a:endParaRPr>
          </a:p>
        </p:txBody>
      </p:sp>
      <p:sp>
        <p:nvSpPr>
          <p:cNvPr id="2" name="Text Placeholder 1"/>
          <p:cNvSpPr>
            <a:spLocks noGrp="1"/>
          </p:cNvSpPr>
          <p:nvPr>
            <p:ph type="body" sz="quarter" idx="10"/>
          </p:nvPr>
        </p:nvSpPr>
        <p:spPr>
          <a:xfrm>
            <a:off x="274640" y="1212849"/>
            <a:ext cx="4495798" cy="4173450"/>
          </a:xfrm>
        </p:spPr>
        <p:txBody>
          <a:bodyPr/>
          <a:lstStyle/>
          <a:p>
            <a:r>
              <a:rPr lang="en-US" sz="4000" dirty="0">
                <a:solidFill>
                  <a:schemeClr val="tx1"/>
                </a:solidFill>
              </a:rPr>
              <a:t>Lattice pruning</a:t>
            </a:r>
          </a:p>
          <a:p>
            <a:pPr lvl="1"/>
            <a:r>
              <a:rPr lang="en-US" dirty="0">
                <a:solidFill>
                  <a:schemeClr val="tx1"/>
                </a:solidFill>
              </a:rPr>
              <a:t>The original CPU version: iteratively updates extra costs of nodes and arcs until they stop changing</a:t>
            </a:r>
          </a:p>
          <a:p>
            <a:pPr lvl="1"/>
            <a:endParaRPr lang="en-US" altLang="zh-CN" dirty="0">
              <a:solidFill>
                <a:schemeClr val="tx1"/>
              </a:solidFill>
            </a:endParaRPr>
          </a:p>
          <a:p>
            <a:pPr lvl="1"/>
            <a:r>
              <a:rPr lang="en-US" altLang="zh-CN" dirty="0">
                <a:solidFill>
                  <a:schemeClr val="tx1"/>
                </a:solidFill>
              </a:rPr>
              <a:t>Proposed: </a:t>
            </a:r>
          </a:p>
          <a:p>
            <a:pPr lvl="2"/>
            <a:r>
              <a:rPr lang="en-US" altLang="zh-CN" sz="2400" dirty="0">
                <a:solidFill>
                  <a:schemeClr val="tx1"/>
                </a:solidFill>
              </a:rPr>
              <a:t>updating in parallel</a:t>
            </a:r>
          </a:p>
          <a:p>
            <a:pPr lvl="2"/>
            <a:r>
              <a:rPr lang="en-US" sz="2400" dirty="0" err="1">
                <a:solidFill>
                  <a:schemeClr val="tx1"/>
                </a:solidFill>
              </a:rPr>
              <a:t>Linkedlist</a:t>
            </a:r>
            <a:r>
              <a:rPr lang="en-US" sz="2400" dirty="0">
                <a:solidFill>
                  <a:schemeClr val="tx1"/>
                </a:solidFill>
              </a:rPr>
              <a:t> </a:t>
            </a:r>
            <a:r>
              <a:rPr lang="en-US" sz="2400" dirty="0">
                <a:solidFill>
                  <a:schemeClr val="tx1"/>
                </a:solidFill>
                <a:sym typeface="Wingdings" panose="05000000000000000000" pitchFamily="2" charset="2"/>
              </a:rPr>
              <a:t> vector</a:t>
            </a:r>
          </a:p>
          <a:p>
            <a:pPr lvl="2"/>
            <a:r>
              <a:rPr lang="en-US" sz="2400" dirty="0">
                <a:solidFill>
                  <a:schemeClr val="tx1"/>
                </a:solidFill>
                <a:sym typeface="Wingdings" panose="05000000000000000000" pitchFamily="2" charset="2"/>
              </a:rPr>
              <a:t>Atomic operations</a:t>
            </a:r>
            <a:endParaRPr lang="en-US" sz="2400" dirty="0">
              <a:solidFill>
                <a:schemeClr val="tx1"/>
              </a:solidFill>
            </a:endParaRPr>
          </a:p>
        </p:txBody>
      </p:sp>
      <p:sp>
        <p:nvSpPr>
          <p:cNvPr id="8" name="文本占位符 7">
            <a:extLst>
              <a:ext uri="{FF2B5EF4-FFF2-40B4-BE49-F238E27FC236}">
                <a16:creationId xmlns:a16="http://schemas.microsoft.com/office/drawing/2014/main" id="{5FF47655-DB1F-4F76-AD25-DE4F43F89E92}"/>
              </a:ext>
            </a:extLst>
          </p:cNvPr>
          <p:cNvSpPr>
            <a:spLocks noGrp="1"/>
          </p:cNvSpPr>
          <p:nvPr>
            <p:ph type="body" sz="quarter" idx="11"/>
          </p:nvPr>
        </p:nvSpPr>
        <p:spPr/>
        <p:txBody>
          <a:bodyPr/>
          <a:lstStyle/>
          <a:p>
            <a:endParaRPr lang="zh-CN" altLang="en-US"/>
          </a:p>
        </p:txBody>
      </p:sp>
      <p:pic>
        <p:nvPicPr>
          <p:cNvPr id="5" name="图片 4">
            <a:extLst>
              <a:ext uri="{FF2B5EF4-FFF2-40B4-BE49-F238E27FC236}">
                <a16:creationId xmlns:a16="http://schemas.microsoft.com/office/drawing/2014/main" id="{8782E339-A906-4AAB-B785-B5C3D460516B}"/>
              </a:ext>
            </a:extLst>
          </p:cNvPr>
          <p:cNvPicPr>
            <a:picLocks noChangeAspect="1"/>
          </p:cNvPicPr>
          <p:nvPr/>
        </p:nvPicPr>
        <p:blipFill>
          <a:blip r:embed="rId2"/>
          <a:stretch>
            <a:fillRect/>
          </a:stretch>
        </p:blipFill>
        <p:spPr>
          <a:xfrm>
            <a:off x="5151437" y="1301717"/>
            <a:ext cx="6828712" cy="4591468"/>
          </a:xfrm>
          <a:prstGeom prst="rect">
            <a:avLst/>
          </a:prstGeom>
        </p:spPr>
      </p:pic>
      <p:sp>
        <p:nvSpPr>
          <p:cNvPr id="9" name="矩形 8">
            <a:extLst>
              <a:ext uri="{FF2B5EF4-FFF2-40B4-BE49-F238E27FC236}">
                <a16:creationId xmlns:a16="http://schemas.microsoft.com/office/drawing/2014/main" id="{81E20BA2-AF86-41B0-B35E-54AD9C6C0A87}"/>
              </a:ext>
            </a:extLst>
          </p:cNvPr>
          <p:cNvSpPr/>
          <p:nvPr/>
        </p:nvSpPr>
        <p:spPr bwMode="auto">
          <a:xfrm>
            <a:off x="7513637" y="3597451"/>
            <a:ext cx="744866" cy="35119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0" name="矩形 9">
            <a:extLst>
              <a:ext uri="{FF2B5EF4-FFF2-40B4-BE49-F238E27FC236}">
                <a16:creationId xmlns:a16="http://schemas.microsoft.com/office/drawing/2014/main" id="{6E894540-0E0E-4FBA-8390-248644596E12}"/>
              </a:ext>
            </a:extLst>
          </p:cNvPr>
          <p:cNvSpPr/>
          <p:nvPr/>
        </p:nvSpPr>
        <p:spPr bwMode="auto">
          <a:xfrm>
            <a:off x="9664371" y="3603270"/>
            <a:ext cx="2192666"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矩形 10">
            <a:extLst>
              <a:ext uri="{FF2B5EF4-FFF2-40B4-BE49-F238E27FC236}">
                <a16:creationId xmlns:a16="http://schemas.microsoft.com/office/drawing/2014/main" id="{54800649-4204-47EB-ABA6-DA4840ACAF98}"/>
              </a:ext>
            </a:extLst>
          </p:cNvPr>
          <p:cNvSpPr/>
          <p:nvPr/>
        </p:nvSpPr>
        <p:spPr bwMode="auto">
          <a:xfrm>
            <a:off x="7132637" y="5133089"/>
            <a:ext cx="3429000" cy="34537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47543670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332398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share WFST between utterances in a GPU</a:t>
            </a:r>
          </a:p>
          <a:p>
            <a:r>
              <a:rPr lang="en-US" altLang="zh-CN" dirty="0">
                <a:solidFill>
                  <a:schemeClr val="tx1"/>
                </a:solidFill>
              </a:rPr>
              <a:t>reduce context switching overheads: m</a:t>
            </a:r>
            <a:r>
              <a:rPr lang="en-US" dirty="0">
                <a:solidFill>
                  <a:schemeClr val="tx1"/>
                </a:solidFill>
              </a:rPr>
              <a:t>ulti-process service (MPS)</a:t>
            </a:r>
          </a:p>
          <a:p>
            <a:r>
              <a:rPr lang="en-US" dirty="0">
                <a:solidFill>
                  <a:schemeClr val="tx1"/>
                </a:solidFill>
              </a:rPr>
              <a:t>Lazy malloc to reduce memory: </a:t>
            </a:r>
            <a:r>
              <a:rPr lang="en-US" dirty="0" err="1">
                <a:solidFill>
                  <a:schemeClr val="tx1"/>
                </a:solidFill>
              </a:rPr>
              <a:t>CudaMallocManaged</a:t>
            </a:r>
            <a:endParaRPr lang="en-US" dirty="0">
              <a:solidFill>
                <a:schemeClr val="tx1"/>
              </a:solidFill>
            </a:endParaRPr>
          </a:p>
          <a:p>
            <a:r>
              <a:rPr lang="en-US" dirty="0">
                <a:solidFill>
                  <a:schemeClr val="tx1"/>
                </a:solidFill>
              </a:rPr>
              <a:t>grid sync implementation </a:t>
            </a:r>
          </a:p>
        </p:txBody>
      </p:sp>
      <p:pic>
        <p:nvPicPr>
          <p:cNvPr id="5" name="图片 4">
            <a:extLst>
              <a:ext uri="{FF2B5EF4-FFF2-40B4-BE49-F238E27FC236}">
                <a16:creationId xmlns:a16="http://schemas.microsoft.com/office/drawing/2014/main" id="{1F89759D-2D76-447C-97F5-EC86F95DC6B1}"/>
              </a:ext>
            </a:extLst>
          </p:cNvPr>
          <p:cNvPicPr>
            <a:picLocks noChangeAspect="1"/>
          </p:cNvPicPr>
          <p:nvPr/>
        </p:nvPicPr>
        <p:blipFill>
          <a:blip r:embed="rId2"/>
          <a:stretch>
            <a:fillRect/>
          </a:stretch>
        </p:blipFill>
        <p:spPr>
          <a:xfrm>
            <a:off x="6904037" y="3725862"/>
            <a:ext cx="5334000" cy="3231636"/>
          </a:xfrm>
          <a:prstGeom prst="rect">
            <a:avLst/>
          </a:prstGeom>
        </p:spPr>
      </p:pic>
    </p:spTree>
    <p:extLst>
      <p:ext uri="{BB962C8B-B14F-4D97-AF65-F5344CB8AC3E}">
        <p14:creationId xmlns:p14="http://schemas.microsoft.com/office/powerpoint/2010/main" val="1710887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18220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pPr lvl="1"/>
            <a:r>
              <a:rPr lang="en-US" altLang="zh-CN" dirty="0">
                <a:solidFill>
                  <a:schemeClr val="tx1"/>
                </a:solidFill>
              </a:rPr>
              <a:t>Do not need to make threads wait for modified1 = false</a:t>
            </a:r>
            <a:endParaRPr lang="en-US" dirty="0">
              <a:solidFill>
                <a:schemeClr val="tx1"/>
              </a:solidFill>
            </a:endParaRPr>
          </a:p>
          <a:p>
            <a:endParaRPr lang="en-US" dirty="0">
              <a:solidFill>
                <a:schemeClr val="tx1"/>
              </a:solidFill>
            </a:endParaRPr>
          </a:p>
        </p:txBody>
      </p:sp>
      <p:pic>
        <p:nvPicPr>
          <p:cNvPr id="6" name="图片 5">
            <a:extLst>
              <a:ext uri="{FF2B5EF4-FFF2-40B4-BE49-F238E27FC236}">
                <a16:creationId xmlns:a16="http://schemas.microsoft.com/office/drawing/2014/main" id="{69C803AA-AF30-4177-A6BF-B69FFCEBD5AE}"/>
              </a:ext>
            </a:extLst>
          </p:cNvPr>
          <p:cNvPicPr>
            <a:picLocks noChangeAspect="1"/>
          </p:cNvPicPr>
          <p:nvPr/>
        </p:nvPicPr>
        <p:blipFill>
          <a:blip r:embed="rId2"/>
          <a:stretch>
            <a:fillRect/>
          </a:stretch>
        </p:blipFill>
        <p:spPr>
          <a:xfrm>
            <a:off x="2255837" y="2507003"/>
            <a:ext cx="9220200" cy="3123859"/>
          </a:xfrm>
          <a:prstGeom prst="rect">
            <a:avLst/>
          </a:prstGeom>
        </p:spPr>
      </p:pic>
      <p:sp>
        <p:nvSpPr>
          <p:cNvPr id="8" name="矩形 7">
            <a:extLst>
              <a:ext uri="{FF2B5EF4-FFF2-40B4-BE49-F238E27FC236}">
                <a16:creationId xmlns:a16="http://schemas.microsoft.com/office/drawing/2014/main" id="{C1D11F18-86FE-46AA-B945-9E8D3E10FC87}"/>
              </a:ext>
            </a:extLst>
          </p:cNvPr>
          <p:cNvSpPr/>
          <p:nvPr/>
        </p:nvSpPr>
        <p:spPr bwMode="auto">
          <a:xfrm>
            <a:off x="2636837" y="4036822"/>
            <a:ext cx="5621666" cy="45138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546127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en-US" altLang="zh-CN" dirty="0">
                <a:solidFill>
                  <a:srgbClr val="0078D7"/>
                </a:solidFill>
              </a:rPr>
              <a:t>Speed and memory optimization</a:t>
            </a:r>
            <a:endParaRPr lang="en-US" dirty="0">
              <a:solidFill>
                <a:srgbClr val="0078D7"/>
              </a:solidFill>
            </a:endParaRPr>
          </a:p>
        </p:txBody>
      </p:sp>
      <p:sp>
        <p:nvSpPr>
          <p:cNvPr id="7" name="Text Placeholder 1">
            <a:extLst>
              <a:ext uri="{FF2B5EF4-FFF2-40B4-BE49-F238E27FC236}">
                <a16:creationId xmlns:a16="http://schemas.microsoft.com/office/drawing/2014/main" id="{F00A32A9-E071-4558-9BC9-B06FD230DA68}"/>
              </a:ext>
            </a:extLst>
          </p:cNvPr>
          <p:cNvSpPr txBox="1">
            <a:spLocks/>
          </p:cNvSpPr>
          <p:nvPr/>
        </p:nvSpPr>
        <p:spPr>
          <a:xfrm>
            <a:off x="274637" y="1212850"/>
            <a:ext cx="12161837" cy="48013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reduce grid sync using multiple copy of variable</a:t>
            </a:r>
          </a:p>
          <a:p>
            <a:r>
              <a:rPr lang="en-US" dirty="0">
                <a:solidFill>
                  <a:schemeClr val="tx1"/>
                </a:solidFill>
              </a:rPr>
              <a:t>faster </a:t>
            </a:r>
            <a:r>
              <a:rPr lang="en-US" dirty="0" err="1">
                <a:solidFill>
                  <a:schemeClr val="tx1"/>
                </a:solidFill>
              </a:rPr>
              <a:t>atomicAdd</a:t>
            </a:r>
            <a:r>
              <a:rPr lang="en-US" dirty="0">
                <a:solidFill>
                  <a:schemeClr val="tx1"/>
                </a:solidFill>
              </a:rPr>
              <a:t> by launch-and-go</a:t>
            </a:r>
          </a:p>
          <a:p>
            <a:endParaRPr lang="en-US" dirty="0">
              <a:solidFill>
                <a:schemeClr val="tx1"/>
              </a:solidFill>
            </a:endParaRPr>
          </a:p>
          <a:p>
            <a:endParaRPr lang="en-US" dirty="0">
              <a:solidFill>
                <a:schemeClr val="tx1"/>
              </a:solidFill>
            </a:endParaRPr>
          </a:p>
          <a:p>
            <a:r>
              <a:rPr lang="en-US" dirty="0">
                <a:solidFill>
                  <a:schemeClr val="tx1"/>
                </a:solidFill>
              </a:rPr>
              <a:t>sharing </a:t>
            </a:r>
            <a:r>
              <a:rPr lang="en-US" dirty="0" err="1">
                <a:solidFill>
                  <a:schemeClr val="tx1"/>
                </a:solidFill>
              </a:rPr>
              <a:t>atomicAdd</a:t>
            </a:r>
            <a:endParaRPr lang="en-US" dirty="0">
              <a:solidFill>
                <a:schemeClr val="tx1"/>
              </a:solidFill>
            </a:endParaRPr>
          </a:p>
          <a:p>
            <a:r>
              <a:rPr lang="en-US" dirty="0">
                <a:solidFill>
                  <a:schemeClr val="tx1"/>
                </a:solidFill>
              </a:rPr>
              <a:t>fast copy</a:t>
            </a:r>
          </a:p>
          <a:p>
            <a:endParaRPr lang="en-US" dirty="0">
              <a:solidFill>
                <a:schemeClr val="tx1"/>
              </a:solidFill>
            </a:endParaRPr>
          </a:p>
        </p:txBody>
      </p:sp>
      <p:pic>
        <p:nvPicPr>
          <p:cNvPr id="5" name="图片 4">
            <a:extLst>
              <a:ext uri="{FF2B5EF4-FFF2-40B4-BE49-F238E27FC236}">
                <a16:creationId xmlns:a16="http://schemas.microsoft.com/office/drawing/2014/main" id="{AD781AA1-4174-4DB3-94F7-70B9CF1FBD52}"/>
              </a:ext>
            </a:extLst>
          </p:cNvPr>
          <p:cNvPicPr>
            <a:picLocks noChangeAspect="1"/>
          </p:cNvPicPr>
          <p:nvPr/>
        </p:nvPicPr>
        <p:blipFill>
          <a:blip r:embed="rId2"/>
          <a:stretch>
            <a:fillRect/>
          </a:stretch>
        </p:blipFill>
        <p:spPr>
          <a:xfrm>
            <a:off x="884237" y="5554662"/>
            <a:ext cx="11164935" cy="381000"/>
          </a:xfrm>
          <a:prstGeom prst="rect">
            <a:avLst/>
          </a:prstGeom>
        </p:spPr>
      </p:pic>
      <p:pic>
        <p:nvPicPr>
          <p:cNvPr id="10" name="图片 9">
            <a:extLst>
              <a:ext uri="{FF2B5EF4-FFF2-40B4-BE49-F238E27FC236}">
                <a16:creationId xmlns:a16="http://schemas.microsoft.com/office/drawing/2014/main" id="{3E6D5800-65CD-4842-893F-1DB23E1F0858}"/>
              </a:ext>
            </a:extLst>
          </p:cNvPr>
          <p:cNvPicPr>
            <a:picLocks noChangeAspect="1"/>
          </p:cNvPicPr>
          <p:nvPr/>
        </p:nvPicPr>
        <p:blipFill>
          <a:blip r:embed="rId3"/>
          <a:stretch>
            <a:fillRect/>
          </a:stretch>
        </p:blipFill>
        <p:spPr>
          <a:xfrm>
            <a:off x="960437" y="2516157"/>
            <a:ext cx="6449489" cy="828705"/>
          </a:xfrm>
          <a:prstGeom prst="rect">
            <a:avLst/>
          </a:prstGeom>
        </p:spPr>
      </p:pic>
    </p:spTree>
    <p:extLst>
      <p:ext uri="{BB962C8B-B14F-4D97-AF65-F5344CB8AC3E}">
        <p14:creationId xmlns:p14="http://schemas.microsoft.com/office/powerpoint/2010/main" val="2055105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61194"/>
          </a:xfrm>
        </p:spPr>
        <p:txBody>
          <a:bodyPr/>
          <a:lstStyle/>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词图构建慢</a:t>
            </a:r>
            <a:endParaRPr lang="en-US" altLang="zh-CN" sz="3000" dirty="0">
              <a:solidFill>
                <a:schemeClr val="tx1"/>
              </a:solidFill>
            </a:endParaRPr>
          </a:p>
          <a:p>
            <a:pPr lvl="1"/>
            <a:r>
              <a:rPr lang="zh-CN" altLang="en-US" sz="3000" dirty="0">
                <a:solidFill>
                  <a:schemeClr val="tx1"/>
                </a:solidFill>
              </a:rPr>
              <a:t>逐句词图导致训练难以并行</a:t>
            </a:r>
            <a:endParaRPr lang="en-US" altLang="zh-CN" sz="3000" dirty="0">
              <a:solidFill>
                <a:schemeClr val="tx1"/>
              </a:solidFill>
            </a:endParaRPr>
          </a:p>
          <a:p>
            <a:pPr lvl="1"/>
            <a:r>
              <a:rPr lang="zh-CN" altLang="en-US" sz="3000" dirty="0">
                <a:solidFill>
                  <a:schemeClr val="tx1"/>
                </a:solidFill>
              </a:rPr>
              <a:t>需要好的初始化</a:t>
            </a:r>
            <a:endParaRPr lang="en-US" altLang="zh-CN" sz="3000" dirty="0">
              <a:solidFill>
                <a:schemeClr val="tx1"/>
              </a:solidFill>
            </a:endParaRPr>
          </a:p>
          <a:p>
            <a:pPr lvl="1"/>
            <a:endParaRPr lang="en-US" dirty="0">
              <a:solidFill>
                <a:schemeClr val="tx1"/>
              </a:solidFill>
            </a:endParaRPr>
          </a:p>
          <a:p>
            <a:r>
              <a:rPr lang="zh-CN" altLang="en-US" dirty="0">
                <a:solidFill>
                  <a:schemeClr val="tx1"/>
                </a:solidFill>
              </a:rPr>
              <a:t>针对其它非传统识别任务的序列建模研究不充分</a:t>
            </a:r>
            <a:endParaRPr lang="en-US" altLang="zh-CN" dirty="0">
              <a:solidFill>
                <a:schemeClr val="tx1"/>
              </a:solidFill>
            </a:endParaRPr>
          </a:p>
          <a:p>
            <a:pPr lvl="1"/>
            <a:r>
              <a:rPr lang="zh-CN" altLang="en-US" sz="3000" dirty="0">
                <a:solidFill>
                  <a:schemeClr val="tx1"/>
                </a:solidFill>
              </a:rPr>
              <a:t>关键词检测</a:t>
            </a:r>
            <a:endParaRPr lang="en-US" altLang="zh-CN" sz="3000" dirty="0">
              <a:solidFill>
                <a:schemeClr val="tx1"/>
              </a:solidFill>
            </a:endParaRPr>
          </a:p>
          <a:p>
            <a:pPr lvl="1"/>
            <a:r>
              <a:rPr lang="zh-CN" altLang="en-US" sz="3000" dirty="0">
                <a:solidFill>
                  <a:schemeClr val="tx1"/>
                </a:solidFill>
              </a:rPr>
              <a:t>多说话人重叠语音识别</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框架一：序列鉴别性训练</a:t>
            </a:r>
            <a:endParaRPr lang="en-US" dirty="0">
              <a:solidFill>
                <a:srgbClr val="0078D7"/>
              </a:solidFill>
            </a:endParaRPr>
          </a:p>
        </p:txBody>
      </p:sp>
      <p:pic>
        <p:nvPicPr>
          <p:cNvPr id="4" name="图片 3">
            <a:extLst>
              <a:ext uri="{FF2B5EF4-FFF2-40B4-BE49-F238E27FC236}">
                <a16:creationId xmlns:a16="http://schemas.microsoft.com/office/drawing/2014/main" id="{833F63DF-2F3C-4B1F-96B3-3B82A882FAA9}"/>
              </a:ext>
            </a:extLst>
          </p:cNvPr>
          <p:cNvPicPr>
            <a:picLocks noChangeAspect="1"/>
          </p:cNvPicPr>
          <p:nvPr/>
        </p:nvPicPr>
        <p:blipFill>
          <a:blip r:embed="rId3"/>
          <a:stretch>
            <a:fillRect/>
          </a:stretch>
        </p:blipFill>
        <p:spPr>
          <a:xfrm>
            <a:off x="7503277" y="354615"/>
            <a:ext cx="1829153" cy="719667"/>
          </a:xfrm>
          <a:prstGeom prst="rect">
            <a:avLst/>
          </a:prstGeom>
        </p:spPr>
      </p:pic>
    </p:spTree>
    <p:extLst>
      <p:ext uri="{BB962C8B-B14F-4D97-AF65-F5344CB8AC3E}">
        <p14:creationId xmlns:p14="http://schemas.microsoft.com/office/powerpoint/2010/main" val="23290193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39869"/>
          </a:xfrm>
        </p:spPr>
        <p:txBody>
          <a:bodyPr/>
          <a:lstStyle/>
          <a:p>
            <a:r>
              <a:rPr lang="zh-CN" altLang="en-US" dirty="0">
                <a:solidFill>
                  <a:schemeClr val="tx1"/>
                </a:solidFill>
              </a:rPr>
              <a:t>连接时序分类模型</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需要大量数据</a:t>
            </a:r>
            <a:endParaRPr lang="en-US" altLang="zh-CN" sz="3000" dirty="0">
              <a:solidFill>
                <a:schemeClr val="tx1"/>
              </a:solidFill>
            </a:endParaRPr>
          </a:p>
          <a:p>
            <a:pPr lvl="1"/>
            <a:r>
              <a:rPr lang="zh-CN" altLang="en-US" sz="3000" dirty="0">
                <a:solidFill>
                  <a:schemeClr val="tx1"/>
                </a:solidFill>
              </a:rPr>
              <a:t>自适应难，不鲁棒</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框架二：鉴别式序列模型</a:t>
            </a:r>
            <a:endParaRPr lang="en-US" dirty="0">
              <a:solidFill>
                <a:srgbClr val="0078D7"/>
              </a:solidFill>
            </a:endParaRPr>
          </a:p>
        </p:txBody>
      </p:sp>
      <p:pic>
        <p:nvPicPr>
          <p:cNvPr id="6" name="图片 5">
            <a:extLst>
              <a:ext uri="{FF2B5EF4-FFF2-40B4-BE49-F238E27FC236}">
                <a16:creationId xmlns:a16="http://schemas.microsoft.com/office/drawing/2014/main" id="{EBE08955-2426-475E-A596-5C69448AFEE7}"/>
              </a:ext>
            </a:extLst>
          </p:cNvPr>
          <p:cNvPicPr>
            <a:picLocks noChangeAspect="1"/>
          </p:cNvPicPr>
          <p:nvPr/>
        </p:nvPicPr>
        <p:blipFill>
          <a:blip r:embed="rId3"/>
          <a:stretch>
            <a:fillRect/>
          </a:stretch>
        </p:blipFill>
        <p:spPr>
          <a:xfrm>
            <a:off x="7363771" y="372905"/>
            <a:ext cx="1594044" cy="646234"/>
          </a:xfrm>
          <a:prstGeom prst="rect">
            <a:avLst/>
          </a:prstGeom>
        </p:spPr>
      </p:pic>
      <p:pic>
        <p:nvPicPr>
          <p:cNvPr id="10" name="图片 9" descr="图片包含 物体, 时钟&#10;&#10;自动生成的说明">
            <a:extLst>
              <a:ext uri="{FF2B5EF4-FFF2-40B4-BE49-F238E27FC236}">
                <a16:creationId xmlns:a16="http://schemas.microsoft.com/office/drawing/2014/main" id="{62C4A037-F43E-44DD-9514-8D7BAE5FC8CB}"/>
              </a:ext>
            </a:extLst>
          </p:cNvPr>
          <p:cNvPicPr>
            <a:picLocks noChangeAspect="1"/>
          </p:cNvPicPr>
          <p:nvPr/>
        </p:nvPicPr>
        <p:blipFill>
          <a:blip r:embed="rId4"/>
          <a:stretch>
            <a:fillRect/>
          </a:stretch>
        </p:blipFill>
        <p:spPr>
          <a:xfrm>
            <a:off x="5941219" y="2286067"/>
            <a:ext cx="6337991" cy="1439795"/>
          </a:xfrm>
          <a:prstGeom prst="rect">
            <a:avLst/>
          </a:prstGeom>
        </p:spPr>
      </p:pic>
      <p:pic>
        <p:nvPicPr>
          <p:cNvPr id="12" name="图片 11" descr="图片包含 物体&#10;&#10;自动生成的说明">
            <a:extLst>
              <a:ext uri="{FF2B5EF4-FFF2-40B4-BE49-F238E27FC236}">
                <a16:creationId xmlns:a16="http://schemas.microsoft.com/office/drawing/2014/main" id="{A1521889-26D4-4381-BE83-D5CD35257885}"/>
              </a:ext>
            </a:extLst>
          </p:cNvPr>
          <p:cNvPicPr>
            <a:picLocks noChangeAspect="1"/>
          </p:cNvPicPr>
          <p:nvPr/>
        </p:nvPicPr>
        <p:blipFill>
          <a:blip r:embed="rId5"/>
          <a:stretch>
            <a:fillRect/>
          </a:stretch>
        </p:blipFill>
        <p:spPr>
          <a:xfrm>
            <a:off x="8697811" y="4032971"/>
            <a:ext cx="3581399" cy="759691"/>
          </a:xfrm>
          <a:prstGeom prst="rect">
            <a:avLst/>
          </a:prstGeom>
        </p:spPr>
      </p:pic>
      <p:pic>
        <p:nvPicPr>
          <p:cNvPr id="14" name="图片 13" descr="图片包含 物体, 时钟&#10;&#10;自动生成的说明">
            <a:extLst>
              <a:ext uri="{FF2B5EF4-FFF2-40B4-BE49-F238E27FC236}">
                <a16:creationId xmlns:a16="http://schemas.microsoft.com/office/drawing/2014/main" id="{CA0871CC-D1FE-4ACA-B146-AC1ECBFC0469}"/>
              </a:ext>
            </a:extLst>
          </p:cNvPr>
          <p:cNvPicPr>
            <a:picLocks noChangeAspect="1"/>
          </p:cNvPicPr>
          <p:nvPr/>
        </p:nvPicPr>
        <p:blipFill>
          <a:blip r:embed="rId6"/>
          <a:stretch>
            <a:fillRect/>
          </a:stretch>
        </p:blipFill>
        <p:spPr>
          <a:xfrm>
            <a:off x="4313237" y="5048270"/>
            <a:ext cx="8001000" cy="1619353"/>
          </a:xfrm>
          <a:prstGeom prst="rect">
            <a:avLst/>
          </a:prstGeom>
        </p:spPr>
      </p:pic>
    </p:spTree>
    <p:extLst>
      <p:ext uri="{BB962C8B-B14F-4D97-AF65-F5344CB8AC3E}">
        <p14:creationId xmlns:p14="http://schemas.microsoft.com/office/powerpoint/2010/main" val="27734727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0195036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7C25A0BC-EDC1-45B9-ADD7-A584C6AF322B}"/>
              </a:ext>
            </a:extLst>
          </p:cNvPr>
          <p:cNvPicPr>
            <a:picLocks noChangeAspect="1"/>
          </p:cNvPicPr>
          <p:nvPr/>
        </p:nvPicPr>
        <p:blipFill>
          <a:blip r:embed="rId3"/>
          <a:stretch>
            <a:fillRect/>
          </a:stretch>
        </p:blipFill>
        <p:spPr>
          <a:xfrm>
            <a:off x="255824" y="3534900"/>
            <a:ext cx="5856965" cy="3286446"/>
          </a:xfrm>
          <a:prstGeom prst="rect">
            <a:avLst/>
          </a:prstGeom>
        </p:spPr>
      </p:pic>
      <p:pic>
        <p:nvPicPr>
          <p:cNvPr id="7" name="图片 6" descr="图片包含 物体&#10;&#10;自动生成的说明">
            <a:extLst>
              <a:ext uri="{FF2B5EF4-FFF2-40B4-BE49-F238E27FC236}">
                <a16:creationId xmlns:a16="http://schemas.microsoft.com/office/drawing/2014/main" id="{ED34FFC2-94A3-4373-89EA-277798EF26BA}"/>
              </a:ext>
            </a:extLst>
          </p:cNvPr>
          <p:cNvPicPr>
            <a:picLocks noChangeAspect="1"/>
          </p:cNvPicPr>
          <p:nvPr/>
        </p:nvPicPr>
        <p:blipFill>
          <a:blip r:embed="rId4"/>
          <a:stretch>
            <a:fillRect/>
          </a:stretch>
        </p:blipFill>
        <p:spPr>
          <a:xfrm>
            <a:off x="2111801" y="1153505"/>
            <a:ext cx="10050037" cy="1825179"/>
          </a:xfrm>
          <a:prstGeom prst="rect">
            <a:avLst/>
          </a:prstGeom>
        </p:spPr>
      </p:pic>
      <p:sp>
        <p:nvSpPr>
          <p:cNvPr id="8" name="标注: 弯曲线形 7">
            <a:extLst>
              <a:ext uri="{FF2B5EF4-FFF2-40B4-BE49-F238E27FC236}">
                <a16:creationId xmlns:a16="http://schemas.microsoft.com/office/drawing/2014/main" id="{1BE8164C-572C-4507-ADED-430BCF7BF228}"/>
              </a:ext>
            </a:extLst>
          </p:cNvPr>
          <p:cNvSpPr/>
          <p:nvPr/>
        </p:nvSpPr>
        <p:spPr>
          <a:xfrm>
            <a:off x="6402149" y="3600009"/>
            <a:ext cx="1469340" cy="473811"/>
          </a:xfrm>
          <a:prstGeom prst="borderCallout2">
            <a:avLst>
              <a:gd name="adj1" fmla="val -7955"/>
              <a:gd name="adj2" fmla="val 6506"/>
              <a:gd name="adj3" fmla="val -114713"/>
              <a:gd name="adj4" fmla="val 3940"/>
              <a:gd name="adj5" fmla="val -215931"/>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9" name="标注: 弯曲线形 8">
            <a:extLst>
              <a:ext uri="{FF2B5EF4-FFF2-40B4-BE49-F238E27FC236}">
                <a16:creationId xmlns:a16="http://schemas.microsoft.com/office/drawing/2014/main" id="{3F71E9F0-DF3B-4CB3-9776-F21DE529CC77}"/>
              </a:ext>
            </a:extLst>
          </p:cNvPr>
          <p:cNvSpPr/>
          <p:nvPr/>
        </p:nvSpPr>
        <p:spPr>
          <a:xfrm>
            <a:off x="9661250" y="4411661"/>
            <a:ext cx="1469340" cy="473811"/>
          </a:xfrm>
          <a:prstGeom prst="borderCallout2">
            <a:avLst>
              <a:gd name="adj1" fmla="val -7955"/>
              <a:gd name="adj2" fmla="val 79330"/>
              <a:gd name="adj3" fmla="val -77758"/>
              <a:gd name="adj4" fmla="val 52932"/>
              <a:gd name="adj5" fmla="val -392495"/>
              <a:gd name="adj6" fmla="val 5181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词典</a:t>
            </a:r>
          </a:p>
        </p:txBody>
      </p:sp>
      <p:sp>
        <p:nvSpPr>
          <p:cNvPr id="10" name="标注: 弯曲线形 9">
            <a:extLst>
              <a:ext uri="{FF2B5EF4-FFF2-40B4-BE49-F238E27FC236}">
                <a16:creationId xmlns:a16="http://schemas.microsoft.com/office/drawing/2014/main" id="{833657CC-A14C-418E-94D3-631657EBA60E}"/>
              </a:ext>
            </a:extLst>
          </p:cNvPr>
          <p:cNvSpPr/>
          <p:nvPr/>
        </p:nvSpPr>
        <p:spPr>
          <a:xfrm>
            <a:off x="6751637" y="4411661"/>
            <a:ext cx="1772214" cy="762001"/>
          </a:xfrm>
          <a:prstGeom prst="borderCallout2">
            <a:avLst>
              <a:gd name="adj1" fmla="val 4363"/>
              <a:gd name="adj2" fmla="val 88599"/>
              <a:gd name="adj3" fmla="val -139350"/>
              <a:gd name="adj4" fmla="val 88682"/>
              <a:gd name="adj5" fmla="val -242304"/>
              <a:gd name="adj6" fmla="val 4977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隐马尔科夫模型模型</a:t>
            </a:r>
          </a:p>
        </p:txBody>
      </p:sp>
      <p:sp>
        <p:nvSpPr>
          <p:cNvPr id="11" name="标注: 弯曲线形 10">
            <a:extLst>
              <a:ext uri="{FF2B5EF4-FFF2-40B4-BE49-F238E27FC236}">
                <a16:creationId xmlns:a16="http://schemas.microsoft.com/office/drawing/2014/main" id="{30188137-C209-487F-8DFF-6CC9EC52D3B5}"/>
              </a:ext>
            </a:extLst>
          </p:cNvPr>
          <p:cNvSpPr/>
          <p:nvPr/>
        </p:nvSpPr>
        <p:spPr>
          <a:xfrm>
            <a:off x="8656637" y="3600008"/>
            <a:ext cx="1469340" cy="762001"/>
          </a:xfrm>
          <a:prstGeom prst="borderCallout2">
            <a:avLst>
              <a:gd name="adj1" fmla="val -15615"/>
              <a:gd name="adj2" fmla="val 26367"/>
              <a:gd name="adj3" fmla="val -45777"/>
              <a:gd name="adj4" fmla="val 5264"/>
              <a:gd name="adj5" fmla="val -134229"/>
              <a:gd name="adj6" fmla="val 4149"/>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上下文相关模型</a:t>
            </a:r>
          </a:p>
        </p:txBody>
      </p:sp>
      <p:sp>
        <p:nvSpPr>
          <p:cNvPr id="12" name="标注: 弯曲线形 11">
            <a:extLst>
              <a:ext uri="{FF2B5EF4-FFF2-40B4-BE49-F238E27FC236}">
                <a16:creationId xmlns:a16="http://schemas.microsoft.com/office/drawing/2014/main" id="{760B6F41-7C85-468F-84F9-98E387304C9A}"/>
              </a:ext>
            </a:extLst>
          </p:cNvPr>
          <p:cNvSpPr/>
          <p:nvPr/>
        </p:nvSpPr>
        <p:spPr>
          <a:xfrm>
            <a:off x="10714037" y="3600009"/>
            <a:ext cx="1469340" cy="473811"/>
          </a:xfrm>
          <a:prstGeom prst="borderCallout2">
            <a:avLst>
              <a:gd name="adj1" fmla="val -7955"/>
              <a:gd name="adj2" fmla="val 56821"/>
              <a:gd name="adj3" fmla="val -40803"/>
              <a:gd name="adj4" fmla="val 34395"/>
              <a:gd name="adj5" fmla="val -220037"/>
              <a:gd name="adj6" fmla="val 3195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spTree>
    <p:extLst>
      <p:ext uri="{BB962C8B-B14F-4D97-AF65-F5344CB8AC3E}">
        <p14:creationId xmlns:p14="http://schemas.microsoft.com/office/powerpoint/2010/main" val="1266041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动态规划（维特比）算法</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6" name="图片 5">
            <a:extLst>
              <a:ext uri="{FF2B5EF4-FFF2-40B4-BE49-F238E27FC236}">
                <a16:creationId xmlns:a16="http://schemas.microsoft.com/office/drawing/2014/main" id="{DB9DD658-1EBD-43EA-A257-E6D696446CB4}"/>
              </a:ext>
            </a:extLst>
          </p:cNvPr>
          <p:cNvPicPr>
            <a:picLocks noChangeAspect="1"/>
          </p:cNvPicPr>
          <p:nvPr/>
        </p:nvPicPr>
        <p:blipFill>
          <a:blip r:embed="rId3"/>
          <a:stretch>
            <a:fillRect/>
          </a:stretch>
        </p:blipFill>
        <p:spPr>
          <a:xfrm>
            <a:off x="-106363" y="3344691"/>
            <a:ext cx="5944430" cy="838317"/>
          </a:xfrm>
          <a:prstGeom prst="rect">
            <a:avLst/>
          </a:prstGeom>
        </p:spPr>
      </p:pic>
      <p:pic>
        <p:nvPicPr>
          <p:cNvPr id="14" name="图片 13" descr="图片包含 物体&#10;&#10;自动生成的说明">
            <a:extLst>
              <a:ext uri="{FF2B5EF4-FFF2-40B4-BE49-F238E27FC236}">
                <a16:creationId xmlns:a16="http://schemas.microsoft.com/office/drawing/2014/main" id="{69466BD9-E46A-4D46-823F-1D5459330839}"/>
              </a:ext>
            </a:extLst>
          </p:cNvPr>
          <p:cNvPicPr>
            <a:picLocks noChangeAspect="1"/>
          </p:cNvPicPr>
          <p:nvPr/>
        </p:nvPicPr>
        <p:blipFill>
          <a:blip r:embed="rId4"/>
          <a:stretch>
            <a:fillRect/>
          </a:stretch>
        </p:blipFill>
        <p:spPr>
          <a:xfrm>
            <a:off x="503237" y="2075299"/>
            <a:ext cx="5068007" cy="695422"/>
          </a:xfrm>
          <a:prstGeom prst="rect">
            <a:avLst/>
          </a:prstGeom>
        </p:spPr>
      </p:pic>
      <p:pic>
        <p:nvPicPr>
          <p:cNvPr id="16" name="图片 15" descr="图片包含 物体&#10;&#10;自动生成的说明">
            <a:extLst>
              <a:ext uri="{FF2B5EF4-FFF2-40B4-BE49-F238E27FC236}">
                <a16:creationId xmlns:a16="http://schemas.microsoft.com/office/drawing/2014/main" id="{642C6ABB-D4E0-4F2B-9CEF-2E54B014734C}"/>
              </a:ext>
            </a:extLst>
          </p:cNvPr>
          <p:cNvPicPr>
            <a:picLocks noChangeAspect="1"/>
          </p:cNvPicPr>
          <p:nvPr/>
        </p:nvPicPr>
        <p:blipFill>
          <a:blip r:embed="rId5"/>
          <a:stretch>
            <a:fillRect/>
          </a:stretch>
        </p:blipFill>
        <p:spPr>
          <a:xfrm>
            <a:off x="274638" y="2770721"/>
            <a:ext cx="4372585" cy="676369"/>
          </a:xfrm>
          <a:prstGeom prst="rect">
            <a:avLst/>
          </a:prstGeom>
        </p:spPr>
      </p:pic>
      <p:pic>
        <p:nvPicPr>
          <p:cNvPr id="18" name="图片 17" descr="图片包含 屏幕截图&#10;&#10;自动生成的说明">
            <a:extLst>
              <a:ext uri="{FF2B5EF4-FFF2-40B4-BE49-F238E27FC236}">
                <a16:creationId xmlns:a16="http://schemas.microsoft.com/office/drawing/2014/main" id="{0373A493-F224-492E-8FAA-B53D19B17BE9}"/>
              </a:ext>
            </a:extLst>
          </p:cNvPr>
          <p:cNvPicPr>
            <a:picLocks noChangeAspect="1"/>
          </p:cNvPicPr>
          <p:nvPr/>
        </p:nvPicPr>
        <p:blipFill>
          <a:blip r:embed="rId6"/>
          <a:stretch>
            <a:fillRect/>
          </a:stretch>
        </p:blipFill>
        <p:spPr>
          <a:xfrm>
            <a:off x="5837237" y="3111537"/>
            <a:ext cx="6599238" cy="3825321"/>
          </a:xfrm>
          <a:prstGeom prst="rect">
            <a:avLst/>
          </a:prstGeom>
        </p:spPr>
      </p:pic>
      <p:pic>
        <p:nvPicPr>
          <p:cNvPr id="20" name="图片 19">
            <a:extLst>
              <a:ext uri="{FF2B5EF4-FFF2-40B4-BE49-F238E27FC236}">
                <a16:creationId xmlns:a16="http://schemas.microsoft.com/office/drawing/2014/main" id="{A946A09F-504A-4A2C-AE28-E3D4423BE65D}"/>
              </a:ext>
            </a:extLst>
          </p:cNvPr>
          <p:cNvPicPr>
            <a:picLocks noChangeAspect="1"/>
          </p:cNvPicPr>
          <p:nvPr/>
        </p:nvPicPr>
        <p:blipFill>
          <a:blip r:embed="rId7"/>
          <a:stretch>
            <a:fillRect/>
          </a:stretch>
        </p:blipFill>
        <p:spPr>
          <a:xfrm>
            <a:off x="2332037" y="6164262"/>
            <a:ext cx="3096743" cy="654596"/>
          </a:xfrm>
          <a:prstGeom prst="rect">
            <a:avLst/>
          </a:prstGeom>
        </p:spPr>
      </p:pic>
      <p:sp>
        <p:nvSpPr>
          <p:cNvPr id="21" name="标注: 弯曲线形 20">
            <a:extLst>
              <a:ext uri="{FF2B5EF4-FFF2-40B4-BE49-F238E27FC236}">
                <a16:creationId xmlns:a16="http://schemas.microsoft.com/office/drawing/2014/main" id="{B5197FCA-1321-4556-BF35-BD42CCCDEB8F}"/>
              </a:ext>
            </a:extLst>
          </p:cNvPr>
          <p:cNvSpPr/>
          <p:nvPr/>
        </p:nvSpPr>
        <p:spPr>
          <a:xfrm>
            <a:off x="2498844" y="4515069"/>
            <a:ext cx="1828924" cy="473811"/>
          </a:xfrm>
          <a:prstGeom prst="borderCallout2">
            <a:avLst>
              <a:gd name="adj1" fmla="val -7955"/>
              <a:gd name="adj2" fmla="val 6506"/>
              <a:gd name="adj3" fmla="val -49514"/>
              <a:gd name="adj4" fmla="val 6463"/>
              <a:gd name="adj5" fmla="val -106397"/>
              <a:gd name="adj6" fmla="val 86177"/>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状态的入度</a:t>
            </a:r>
          </a:p>
        </p:txBody>
      </p:sp>
      <p:grpSp>
        <p:nvGrpSpPr>
          <p:cNvPr id="25" name="组合 24">
            <a:extLst>
              <a:ext uri="{FF2B5EF4-FFF2-40B4-BE49-F238E27FC236}">
                <a16:creationId xmlns:a16="http://schemas.microsoft.com/office/drawing/2014/main" id="{457332BE-D27E-41E1-BF00-0311DC2B279D}"/>
              </a:ext>
            </a:extLst>
          </p:cNvPr>
          <p:cNvGrpSpPr/>
          <p:nvPr/>
        </p:nvGrpSpPr>
        <p:grpSpPr>
          <a:xfrm>
            <a:off x="2498844" y="5183333"/>
            <a:ext cx="4119950" cy="866663"/>
            <a:chOff x="2498844" y="5183333"/>
            <a:chExt cx="4119950" cy="866663"/>
          </a:xfrm>
        </p:grpSpPr>
        <p:sp>
          <p:nvSpPr>
            <p:cNvPr id="22" name="标注: 弯曲线形 21">
              <a:extLst>
                <a:ext uri="{FF2B5EF4-FFF2-40B4-BE49-F238E27FC236}">
                  <a16:creationId xmlns:a16="http://schemas.microsoft.com/office/drawing/2014/main" id="{D0587C49-B18B-419F-BCB8-999C6DA4FAEE}"/>
                </a:ext>
              </a:extLst>
            </p:cNvPr>
            <p:cNvSpPr/>
            <p:nvPr/>
          </p:nvSpPr>
          <p:spPr>
            <a:xfrm>
              <a:off x="2498844" y="5576185"/>
              <a:ext cx="1828924" cy="473811"/>
            </a:xfrm>
            <a:prstGeom prst="borderCallout2">
              <a:avLst>
                <a:gd name="adj1" fmla="val 106795"/>
                <a:gd name="adj2" fmla="val 88933"/>
                <a:gd name="adj3" fmla="val 143474"/>
                <a:gd name="adj4" fmla="val 88889"/>
                <a:gd name="adj5" fmla="val 149182"/>
                <a:gd name="adj6" fmla="val 106446"/>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保留令牌数</a:t>
              </a:r>
            </a:p>
          </p:txBody>
        </p:sp>
        <p:cxnSp>
          <p:nvCxnSpPr>
            <p:cNvPr id="23" name="Straight Arrow Connector 9">
              <a:extLst>
                <a:ext uri="{FF2B5EF4-FFF2-40B4-BE49-F238E27FC236}">
                  <a16:creationId xmlns:a16="http://schemas.microsoft.com/office/drawing/2014/main" id="{A0B3B226-D8B2-4808-A6E1-6751702CC94D}"/>
                </a:ext>
              </a:extLst>
            </p:cNvPr>
            <p:cNvCxnSpPr>
              <a:cxnSpLocks/>
            </p:cNvCxnSpPr>
            <p:nvPr/>
          </p:nvCxnSpPr>
          <p:spPr>
            <a:xfrm flipV="1">
              <a:off x="4390375" y="5183333"/>
              <a:ext cx="2228419" cy="587690"/>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0752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262158"/>
          </a:xfrm>
        </p:spPr>
        <p:txBody>
          <a:bodyPr/>
          <a:lstStyle/>
          <a:p>
            <a:r>
              <a:rPr lang="zh-CN" altLang="en-US" dirty="0">
                <a:solidFill>
                  <a:schemeClr val="tx1"/>
                </a:solidFill>
              </a:rPr>
              <a:t>流派分类</a:t>
            </a:r>
            <a:endParaRPr lang="en-US" altLang="zh-CN" dirty="0">
              <a:solidFill>
                <a:schemeClr val="tx1"/>
              </a:solidFill>
            </a:endParaRPr>
          </a:p>
          <a:p>
            <a:pPr lvl="1"/>
            <a:r>
              <a:rPr lang="zh-CN" altLang="en-US" sz="3000" dirty="0">
                <a:solidFill>
                  <a:schemeClr val="tx1"/>
                </a:solidFill>
              </a:rPr>
              <a:t>动态和静态网络生成（空间换时间）</a:t>
            </a:r>
            <a:endParaRPr lang="en-US" altLang="zh-CN" sz="3000" dirty="0">
              <a:solidFill>
                <a:schemeClr val="tx1"/>
              </a:solidFill>
            </a:endParaRPr>
          </a:p>
          <a:p>
            <a:pPr lvl="1"/>
            <a:r>
              <a:rPr lang="zh-CN" altLang="en-US" sz="3000" dirty="0">
                <a:solidFill>
                  <a:schemeClr val="tx1"/>
                </a:solidFill>
              </a:rPr>
              <a:t>异步和同步搜索算法（深度</a:t>
            </a:r>
            <a:r>
              <a:rPr lang="en-US" altLang="zh-CN" sz="3000" dirty="0" err="1">
                <a:solidFill>
                  <a:schemeClr val="tx1"/>
                </a:solidFill>
              </a:rPr>
              <a:t>v.s</a:t>
            </a:r>
            <a:r>
              <a:rPr lang="en-US" altLang="zh-CN" sz="3000" dirty="0">
                <a:solidFill>
                  <a:schemeClr val="tx1"/>
                </a:solidFill>
              </a:rPr>
              <a:t>.</a:t>
            </a:r>
            <a:r>
              <a:rPr lang="zh-CN" altLang="en-US" sz="3000" dirty="0">
                <a:solidFill>
                  <a:schemeClr val="tx1"/>
                </a:solidFill>
              </a:rPr>
              <a:t>广度优先）</a:t>
            </a:r>
            <a:endParaRPr lang="en-US" altLang="zh-CN" sz="3000" dirty="0">
              <a:solidFill>
                <a:schemeClr val="tx1"/>
              </a:solidFill>
            </a:endParaRPr>
          </a:p>
          <a:p>
            <a:pPr lvl="1"/>
            <a:r>
              <a:rPr lang="zh-CN" altLang="en-US" sz="3000" dirty="0">
                <a:solidFill>
                  <a:schemeClr val="tx1"/>
                </a:solidFill>
              </a:rPr>
              <a:t>单遍和多遍解码</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5" name="图片 4">
            <a:extLst>
              <a:ext uri="{FF2B5EF4-FFF2-40B4-BE49-F238E27FC236}">
                <a16:creationId xmlns:a16="http://schemas.microsoft.com/office/drawing/2014/main" id="{9F9E61D8-FBA9-44D5-B278-FC4093AD0976}"/>
              </a:ext>
            </a:extLst>
          </p:cNvPr>
          <p:cNvPicPr>
            <a:picLocks noChangeAspect="1"/>
          </p:cNvPicPr>
          <p:nvPr/>
        </p:nvPicPr>
        <p:blipFill>
          <a:blip r:embed="rId3"/>
          <a:stretch>
            <a:fillRect/>
          </a:stretch>
        </p:blipFill>
        <p:spPr>
          <a:xfrm>
            <a:off x="6480923" y="2963862"/>
            <a:ext cx="5954221" cy="4030663"/>
          </a:xfrm>
          <a:prstGeom prst="rect">
            <a:avLst/>
          </a:prstGeom>
        </p:spPr>
      </p:pic>
      <p:cxnSp>
        <p:nvCxnSpPr>
          <p:cNvPr id="6" name="Straight Arrow Connector 9">
            <a:extLst>
              <a:ext uri="{FF2B5EF4-FFF2-40B4-BE49-F238E27FC236}">
                <a16:creationId xmlns:a16="http://schemas.microsoft.com/office/drawing/2014/main" id="{3C161D21-A4D6-4EB7-AF67-9A9E7F6D2BD3}"/>
              </a:ext>
            </a:extLst>
          </p:cNvPr>
          <p:cNvCxnSpPr>
            <a:cxnSpLocks/>
          </p:cNvCxnSpPr>
          <p:nvPr/>
        </p:nvCxnSpPr>
        <p:spPr>
          <a:xfrm>
            <a:off x="7056437" y="2088355"/>
            <a:ext cx="1752600" cy="30091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9">
            <a:extLst>
              <a:ext uri="{FF2B5EF4-FFF2-40B4-BE49-F238E27FC236}">
                <a16:creationId xmlns:a16="http://schemas.microsoft.com/office/drawing/2014/main" id="{25F8130B-2AB8-4536-96DA-B4CA3A30E06C}"/>
              </a:ext>
            </a:extLst>
          </p:cNvPr>
          <p:cNvCxnSpPr>
            <a:cxnSpLocks/>
          </p:cNvCxnSpPr>
          <p:nvPr/>
        </p:nvCxnSpPr>
        <p:spPr>
          <a:xfrm>
            <a:off x="7894637" y="2621755"/>
            <a:ext cx="990600" cy="13327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E5C8CC-5066-4D6F-8F58-6E27808A84CE}"/>
              </a:ext>
            </a:extLst>
          </p:cNvPr>
          <p:cNvCxnSpPr>
            <a:cxnSpLocks/>
          </p:cNvCxnSpPr>
          <p:nvPr/>
        </p:nvCxnSpPr>
        <p:spPr>
          <a:xfrm>
            <a:off x="3779837" y="3155155"/>
            <a:ext cx="6385053" cy="87550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4">
            <a:extLst>
              <a:ext uri="{FF2B5EF4-FFF2-40B4-BE49-F238E27FC236}">
                <a16:creationId xmlns:a16="http://schemas.microsoft.com/office/drawing/2014/main" id="{61BC7085-F8C3-43DF-A1C9-3EB19098EAC7}"/>
              </a:ext>
            </a:extLst>
          </p:cNvPr>
          <p:cNvSpPr/>
          <p:nvPr/>
        </p:nvSpPr>
        <p:spPr bwMode="auto">
          <a:xfrm>
            <a:off x="2103438" y="188672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6F52DDB2-C028-410D-A0C5-80010054B728}"/>
              </a:ext>
            </a:extLst>
          </p:cNvPr>
          <p:cNvSpPr/>
          <p:nvPr/>
        </p:nvSpPr>
        <p:spPr bwMode="auto">
          <a:xfrm>
            <a:off x="2103438" y="2398321"/>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a:extLst>
              <a:ext uri="{FF2B5EF4-FFF2-40B4-BE49-F238E27FC236}">
                <a16:creationId xmlns:a16="http://schemas.microsoft.com/office/drawing/2014/main" id="{2D8ED354-1DAE-4D5A-8C60-13691F423B26}"/>
              </a:ext>
            </a:extLst>
          </p:cNvPr>
          <p:cNvSpPr/>
          <p:nvPr/>
        </p:nvSpPr>
        <p:spPr bwMode="auto">
          <a:xfrm>
            <a:off x="2120481" y="2921388"/>
            <a:ext cx="838200" cy="46753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994676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Weighted finite state transducer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extLst/>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393750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FA16D9A-3AA7-4453-98FC-D403F9AB6480}"/>
              </a:ext>
            </a:extLst>
          </p:cNvPr>
          <p:cNvPicPr>
            <a:picLocks noChangeAspect="1"/>
          </p:cNvPicPr>
          <p:nvPr/>
        </p:nvPicPr>
        <p:blipFill>
          <a:blip r:embed="rId3"/>
          <a:stretch>
            <a:fillRect/>
          </a:stretch>
        </p:blipFill>
        <p:spPr>
          <a:xfrm>
            <a:off x="122238" y="1238982"/>
            <a:ext cx="6857934" cy="3267631"/>
          </a:xfrm>
          <a:prstGeom prst="rect">
            <a:avLst/>
          </a:prstGeom>
        </p:spPr>
      </p:pic>
      <p:sp>
        <p:nvSpPr>
          <p:cNvPr id="3" name="Title 3">
            <a:extLst>
              <a:ext uri="{FF2B5EF4-FFF2-40B4-BE49-F238E27FC236}">
                <a16:creationId xmlns:a16="http://schemas.microsoft.com/office/drawing/2014/main" id="{4B822E34-F398-4F4D-BA09-3829859432BF}"/>
              </a:ext>
            </a:extLst>
          </p:cNvPr>
          <p:cNvSpPr>
            <a:spLocks noGrp="1"/>
          </p:cNvSpPr>
          <p:nvPr>
            <p:ph type="title"/>
          </p:nvPr>
        </p:nvSpPr>
        <p:spPr>
          <a:xfrm>
            <a:off x="274639" y="295274"/>
            <a:ext cx="11889564" cy="917575"/>
          </a:xfrm>
        </p:spPr>
        <p:txBody>
          <a:bodyPr/>
          <a:lstStyle/>
          <a:p>
            <a:r>
              <a:rPr lang="zh-CN" altLang="en-US" dirty="0">
                <a:solidFill>
                  <a:srgbClr val="0078D7"/>
                </a:solidFill>
              </a:rPr>
              <a:t>自动语音识别</a:t>
            </a:r>
            <a:endParaRPr lang="en-US" dirty="0">
              <a:solidFill>
                <a:srgbClr val="0078D7"/>
              </a:solidFill>
            </a:endParaRPr>
          </a:p>
        </p:txBody>
      </p:sp>
      <p:cxnSp>
        <p:nvCxnSpPr>
          <p:cNvPr id="6" name="直接箭头连接符 5">
            <a:extLst>
              <a:ext uri="{FF2B5EF4-FFF2-40B4-BE49-F238E27FC236}">
                <a16:creationId xmlns:a16="http://schemas.microsoft.com/office/drawing/2014/main" id="{70DB9389-F89D-476B-B547-95614C97F435}"/>
              </a:ext>
            </a:extLst>
          </p:cNvPr>
          <p:cNvCxnSpPr>
            <a:cxnSpLocks/>
          </p:cNvCxnSpPr>
          <p:nvPr/>
        </p:nvCxnSpPr>
        <p:spPr>
          <a:xfrm>
            <a:off x="3246437" y="2049462"/>
            <a:ext cx="2743202" cy="3495548"/>
          </a:xfrm>
          <a:prstGeom prst="straightConnector1">
            <a:avLst/>
          </a:prstGeom>
          <a:ln w="28575">
            <a:solidFill>
              <a:srgbClr val="0078D7"/>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D89E69B2-D18C-431F-ACA8-3D29BAA30FCD}"/>
              </a:ext>
            </a:extLst>
          </p:cNvPr>
          <p:cNvPicPr>
            <a:picLocks noChangeAspect="1"/>
          </p:cNvPicPr>
          <p:nvPr/>
        </p:nvPicPr>
        <p:blipFill>
          <a:blip r:embed="rId4"/>
          <a:stretch>
            <a:fillRect/>
          </a:stretch>
        </p:blipFill>
        <p:spPr>
          <a:xfrm>
            <a:off x="5989639" y="3268662"/>
            <a:ext cx="6324598" cy="3622001"/>
          </a:xfrm>
          <a:prstGeom prst="rect">
            <a:avLst/>
          </a:prstGeom>
        </p:spPr>
      </p:pic>
    </p:spTree>
    <p:extLst>
      <p:ext uri="{BB962C8B-B14F-4D97-AF65-F5344CB8AC3E}">
        <p14:creationId xmlns:p14="http://schemas.microsoft.com/office/powerpoint/2010/main" val="853875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extLst>
              <p:ext uri="{D42A27DB-BD31-4B8C-83A1-F6EECF244321}">
                <p14:modId xmlns:p14="http://schemas.microsoft.com/office/powerpoint/2010/main" val="2612585441"/>
              </p:ext>
            </p:extLst>
          </p:nvPr>
        </p:nvGraphicFramePr>
        <p:xfrm>
          <a:off x="8778380" y="1905424"/>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372098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传统研究点</a:t>
            </a:r>
            <a:endParaRPr lang="en-US" altLang="zh-CN" dirty="0">
              <a:solidFill>
                <a:schemeClr val="tx1"/>
              </a:solidFill>
            </a:endParaRPr>
          </a:p>
          <a:p>
            <a:pPr lvl="1"/>
            <a:r>
              <a:rPr lang="en-US" altLang="zh-CN" sz="3000" dirty="0">
                <a:solidFill>
                  <a:schemeClr val="tx1"/>
                </a:solidFill>
              </a:rPr>
              <a:t>WFST optimization</a:t>
            </a:r>
          </a:p>
          <a:p>
            <a:pPr lvl="1"/>
            <a:r>
              <a:rPr lang="zh-CN" altLang="en-US" sz="3000" dirty="0">
                <a:solidFill>
                  <a:schemeClr val="tx1"/>
                </a:solidFill>
              </a:rPr>
              <a:t>加速分数计算（并行、简化）</a:t>
            </a:r>
            <a:endParaRPr lang="en-US" altLang="zh-CN" sz="3000" dirty="0">
              <a:solidFill>
                <a:schemeClr val="tx1"/>
              </a:solidFill>
            </a:endParaRPr>
          </a:p>
          <a:p>
            <a:pPr lvl="1"/>
            <a:r>
              <a:rPr lang="zh-CN" altLang="en-US" sz="3000" dirty="0">
                <a:solidFill>
                  <a:schemeClr val="tx1"/>
                </a:solidFill>
              </a:rPr>
              <a:t>剪枝和分数预测</a:t>
            </a:r>
            <a:endParaRPr lang="en-US" altLang="zh-CN" sz="3000" dirty="0">
              <a:solidFill>
                <a:schemeClr val="tx1"/>
              </a:solidFill>
            </a:endParaRPr>
          </a:p>
          <a:p>
            <a:pPr lvl="1"/>
            <a:r>
              <a:rPr lang="zh-CN" altLang="en-US" sz="3000" dirty="0">
                <a:solidFill>
                  <a:schemeClr val="tx1"/>
                </a:solidFill>
              </a:rPr>
              <a:t>词图</a:t>
            </a:r>
            <a:endParaRPr lang="en-US" altLang="zh-CN" sz="3000" dirty="0">
              <a:solidFill>
                <a:schemeClr val="tx1"/>
              </a:solidFill>
            </a:endParaRPr>
          </a:p>
          <a:p>
            <a:pPr lvl="1"/>
            <a:r>
              <a:rPr lang="zh-CN" altLang="en-US" sz="3000" dirty="0">
                <a:solidFill>
                  <a:schemeClr val="tx1"/>
                </a:solidFill>
              </a:rPr>
              <a:t>置信度</a:t>
            </a:r>
            <a:endParaRPr lang="en-US" altLang="zh-CN" sz="3000" dirty="0">
              <a:solidFill>
                <a:schemeClr val="tx1"/>
              </a:solidFill>
            </a:endParaRPr>
          </a:p>
          <a:p>
            <a:pPr lvl="1"/>
            <a:endParaRPr lang="en-US" altLang="zh-CN" sz="3000" dirty="0">
              <a:solidFill>
                <a:schemeClr val="tx1"/>
              </a:solidFill>
            </a:endParaRPr>
          </a:p>
          <a:p>
            <a:r>
              <a:rPr lang="zh-CN" altLang="en-US" dirty="0">
                <a:solidFill>
                  <a:schemeClr val="tx1"/>
                </a:solidFill>
              </a:rPr>
              <a:t>缺点</a:t>
            </a:r>
            <a:endParaRPr lang="en-US" altLang="zh-CN" dirty="0">
              <a:solidFill>
                <a:schemeClr val="tx1"/>
              </a:solidFill>
            </a:endParaRPr>
          </a:p>
          <a:p>
            <a:pPr lvl="1"/>
            <a:r>
              <a:rPr lang="zh-CN" altLang="en-US" sz="3000" dirty="0">
                <a:solidFill>
                  <a:schemeClr val="tx1"/>
                </a:solidFill>
              </a:rPr>
              <a:t>未结合序列建模研究</a:t>
            </a:r>
            <a:endParaRPr lang="en-US" altLang="zh-CN" sz="3000" dirty="0">
              <a:solidFill>
                <a:schemeClr val="tx1"/>
              </a:solidFill>
            </a:endParaRPr>
          </a:p>
          <a:p>
            <a:pPr lvl="1"/>
            <a:r>
              <a:rPr lang="zh-CN" altLang="en-US" sz="3000" dirty="0">
                <a:solidFill>
                  <a:schemeClr val="tx1"/>
                </a:solidFill>
              </a:rPr>
              <a:t>无整体并行方案</a:t>
            </a:r>
            <a:endParaRPr lang="en-US" altLang="zh-CN"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搜索解码研究</a:t>
            </a:r>
            <a:endParaRPr lang="en-US" dirty="0">
              <a:solidFill>
                <a:srgbClr val="0078D7"/>
              </a:solidFill>
            </a:endParaRPr>
          </a:p>
        </p:txBody>
      </p:sp>
      <p:sp>
        <p:nvSpPr>
          <p:cNvPr id="4" name="爆炸形: 14 pt  3">
            <a:extLst>
              <a:ext uri="{FF2B5EF4-FFF2-40B4-BE49-F238E27FC236}">
                <a16:creationId xmlns:a16="http://schemas.microsoft.com/office/drawing/2014/main" id="{683C078E-49FE-44FE-83B8-2DFFA7BF6713}"/>
              </a:ext>
            </a:extLst>
          </p:cNvPr>
          <p:cNvSpPr/>
          <p:nvPr/>
        </p:nvSpPr>
        <p:spPr bwMode="auto">
          <a:xfrm>
            <a:off x="4999037" y="5249862"/>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5" name="爆炸形: 14 pt  4">
            <a:extLst>
              <a:ext uri="{FF2B5EF4-FFF2-40B4-BE49-F238E27FC236}">
                <a16:creationId xmlns:a16="http://schemas.microsoft.com/office/drawing/2014/main" id="{E969CAFD-01C1-48AD-92AE-0D4D66FFD41F}"/>
              </a:ext>
            </a:extLst>
          </p:cNvPr>
          <p:cNvSpPr/>
          <p:nvPr/>
        </p:nvSpPr>
        <p:spPr bwMode="auto">
          <a:xfrm>
            <a:off x="4084637" y="5948214"/>
            <a:ext cx="44958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3000" b="1" dirty="0"/>
              <a:t>GPU/FPGA</a:t>
            </a:r>
            <a:endParaRPr lang="zh-CN" altLang="en-US" sz="3000" b="1"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47607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620132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493538"/>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pPr lvl="1"/>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p:txBody>
      </p:sp>
      <p:pic>
        <p:nvPicPr>
          <p:cNvPr id="17" name="图片 16">
            <a:extLst>
              <a:ext uri="{FF2B5EF4-FFF2-40B4-BE49-F238E27FC236}">
                <a16:creationId xmlns:a16="http://schemas.microsoft.com/office/drawing/2014/main" id="{4364B9EE-4E07-4E23-83C5-9E05BC3D9A29}"/>
              </a:ext>
            </a:extLst>
          </p:cNvPr>
          <p:cNvPicPr>
            <a:picLocks noChangeAspect="1"/>
          </p:cNvPicPr>
          <p:nvPr/>
        </p:nvPicPr>
        <p:blipFill>
          <a:blip r:embed="rId3"/>
          <a:stretch>
            <a:fillRect/>
          </a:stretch>
        </p:blipFill>
        <p:spPr>
          <a:xfrm>
            <a:off x="1646237" y="3542027"/>
            <a:ext cx="10180638" cy="1376699"/>
          </a:xfrm>
          <a:prstGeom prst="rect">
            <a:avLst/>
          </a:prstGeom>
        </p:spPr>
      </p:pic>
      <p:sp>
        <p:nvSpPr>
          <p:cNvPr id="3" name="Title 2"/>
          <p:cNvSpPr>
            <a:spLocks noGrp="1"/>
          </p:cNvSpPr>
          <p:nvPr>
            <p:ph type="title"/>
          </p:nvPr>
        </p:nvSpPr>
        <p:spPr/>
        <p:txBody>
          <a:bodyPr/>
          <a:lstStyle/>
          <a:p>
            <a:r>
              <a:rPr lang="zh-CN" altLang="en-US" dirty="0">
                <a:solidFill>
                  <a:srgbClr val="0078D7"/>
                </a:solidFill>
              </a:rPr>
              <a:t>序列鉴别性训练</a:t>
            </a:r>
            <a:endParaRPr lang="en-US" dirty="0"/>
          </a:p>
        </p:txBody>
      </p:sp>
      <p:sp>
        <p:nvSpPr>
          <p:cNvPr id="5" name="矩形 4">
            <a:extLst>
              <a:ext uri="{FF2B5EF4-FFF2-40B4-BE49-F238E27FC236}">
                <a16:creationId xmlns:a16="http://schemas.microsoft.com/office/drawing/2014/main" id="{71254B23-9184-4EEA-AD4F-C2D9958205C9}"/>
              </a:ext>
            </a:extLst>
          </p:cNvPr>
          <p:cNvSpPr/>
          <p:nvPr/>
        </p:nvSpPr>
        <p:spPr>
          <a:xfrm>
            <a:off x="8504338" y="3604514"/>
            <a:ext cx="165618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标注: 弯曲线形 5">
            <a:extLst>
              <a:ext uri="{FF2B5EF4-FFF2-40B4-BE49-F238E27FC236}">
                <a16:creationId xmlns:a16="http://schemas.microsoft.com/office/drawing/2014/main" id="{B08D9DC9-73B9-469C-9123-B1038A9C5A94}"/>
              </a:ext>
            </a:extLst>
          </p:cNvPr>
          <p:cNvSpPr/>
          <p:nvPr/>
        </p:nvSpPr>
        <p:spPr>
          <a:xfrm>
            <a:off x="7742237" y="2978685"/>
            <a:ext cx="1469340" cy="473811"/>
          </a:xfrm>
          <a:prstGeom prst="borderCallout2">
            <a:avLst>
              <a:gd name="adj1" fmla="val 20788"/>
              <a:gd name="adj2" fmla="val 105812"/>
              <a:gd name="adj3" fmla="val 20789"/>
              <a:gd name="adj4" fmla="val 121784"/>
              <a:gd name="adj5" fmla="val 104347"/>
              <a:gd name="adj6" fmla="val 107428"/>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声学模型</a:t>
            </a:r>
          </a:p>
        </p:txBody>
      </p:sp>
      <p:sp>
        <p:nvSpPr>
          <p:cNvPr id="7" name="矩形 6">
            <a:extLst>
              <a:ext uri="{FF2B5EF4-FFF2-40B4-BE49-F238E27FC236}">
                <a16:creationId xmlns:a16="http://schemas.microsoft.com/office/drawing/2014/main" id="{C026D128-F477-465C-913E-C926884CE74E}"/>
              </a:ext>
            </a:extLst>
          </p:cNvPr>
          <p:cNvSpPr/>
          <p:nvPr/>
        </p:nvSpPr>
        <p:spPr>
          <a:xfrm>
            <a:off x="10535797" y="3604514"/>
            <a:ext cx="1062247"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标注: 弯曲线形 8">
            <a:extLst>
              <a:ext uri="{FF2B5EF4-FFF2-40B4-BE49-F238E27FC236}">
                <a16:creationId xmlns:a16="http://schemas.microsoft.com/office/drawing/2014/main" id="{7DDF4D36-4C5F-4089-925D-ECD31029A738}"/>
              </a:ext>
            </a:extLst>
          </p:cNvPr>
          <p:cNvSpPr/>
          <p:nvPr/>
        </p:nvSpPr>
        <p:spPr>
          <a:xfrm>
            <a:off x="10593971" y="3001825"/>
            <a:ext cx="1620974" cy="432048"/>
          </a:xfrm>
          <a:prstGeom prst="borderCallout2">
            <a:avLst>
              <a:gd name="adj1" fmla="val 20788"/>
              <a:gd name="adj2" fmla="val -4052"/>
              <a:gd name="adj3" fmla="val 18751"/>
              <a:gd name="adj4" fmla="val -39882"/>
              <a:gd name="adj5" fmla="val 98232"/>
              <a:gd name="adj6" fmla="val -25265"/>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ysClr val="windowText" lastClr="000000"/>
                </a:solidFill>
              </a:rPr>
              <a:t>语言模型</a:t>
            </a:r>
          </a:p>
        </p:txBody>
      </p:sp>
      <p:grpSp>
        <p:nvGrpSpPr>
          <p:cNvPr id="4" name="组合 3">
            <a:extLst>
              <a:ext uri="{FF2B5EF4-FFF2-40B4-BE49-F238E27FC236}">
                <a16:creationId xmlns:a16="http://schemas.microsoft.com/office/drawing/2014/main" id="{4B5FAFED-5A7B-4363-B588-32A2827DF0E6}"/>
              </a:ext>
            </a:extLst>
          </p:cNvPr>
          <p:cNvGrpSpPr/>
          <p:nvPr/>
        </p:nvGrpSpPr>
        <p:grpSpPr>
          <a:xfrm>
            <a:off x="6218237" y="4423704"/>
            <a:ext cx="2342724" cy="1180821"/>
            <a:chOff x="6218237" y="4983440"/>
            <a:chExt cx="2342724" cy="1180821"/>
          </a:xfrm>
        </p:grpSpPr>
        <p:sp>
          <p:nvSpPr>
            <p:cNvPr id="8" name="标注: 弯曲线形 7">
              <a:extLst>
                <a:ext uri="{FF2B5EF4-FFF2-40B4-BE49-F238E27FC236}">
                  <a16:creationId xmlns:a16="http://schemas.microsoft.com/office/drawing/2014/main" id="{5AFFD4F4-567F-4EF7-B990-40D411CAD76C}"/>
                </a:ext>
              </a:extLst>
            </p:cNvPr>
            <p:cNvSpPr/>
            <p:nvPr/>
          </p:nvSpPr>
          <p:spPr>
            <a:xfrm>
              <a:off x="6218237" y="5715946"/>
              <a:ext cx="1760004" cy="448315"/>
            </a:xfrm>
            <a:prstGeom prst="borderCallout2">
              <a:avLst>
                <a:gd name="adj1" fmla="val 20788"/>
                <a:gd name="adj2" fmla="val 105437"/>
                <a:gd name="adj3" fmla="val 20789"/>
                <a:gd name="adj4" fmla="val 115596"/>
                <a:gd name="adj5" fmla="val -46347"/>
                <a:gd name="adj6" fmla="val 108992"/>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dirty="0">
                  <a:solidFill>
                    <a:srgbClr val="000000"/>
                  </a:solidFill>
                  <a:sym typeface="Wingdings" panose="05000000000000000000" pitchFamily="2" charset="2"/>
                </a:rPr>
                <a:t>词图</a:t>
              </a:r>
              <a:endParaRPr lang="zh-CN" altLang="en-US" sz="2500" dirty="0">
                <a:solidFill>
                  <a:srgbClr val="000000"/>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8199437" y="4983440"/>
              <a:ext cx="361524" cy="576064"/>
            </a:xfrm>
            <a:prstGeom prst="rect">
              <a:avLst/>
            </a:prstGeom>
            <a:noFill/>
            <a:ln>
              <a:solidFill>
                <a:srgbClr val="0078D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F409582F-067C-4F0E-89F1-E26B33BDD929}"/>
              </a:ext>
            </a:extLst>
          </p:cNvPr>
          <p:cNvPicPr>
            <a:picLocks noChangeAspect="1"/>
          </p:cNvPicPr>
          <p:nvPr/>
        </p:nvPicPr>
        <p:blipFill>
          <a:blip r:embed="rId4"/>
          <a:stretch>
            <a:fillRect/>
          </a:stretch>
        </p:blipFill>
        <p:spPr>
          <a:xfrm>
            <a:off x="134585" y="2430462"/>
            <a:ext cx="5267965" cy="1116664"/>
          </a:xfrm>
          <a:prstGeom prst="rect">
            <a:avLst/>
          </a:prstGeom>
        </p:spPr>
      </p:pic>
      <p:cxnSp>
        <p:nvCxnSpPr>
          <p:cNvPr id="13" name="Straight Arrow Connector 9">
            <a:extLst>
              <a:ext uri="{FF2B5EF4-FFF2-40B4-BE49-F238E27FC236}">
                <a16:creationId xmlns:a16="http://schemas.microsoft.com/office/drawing/2014/main" id="{4AF6F817-AADC-4E10-8377-0FA8C228782C}"/>
              </a:ext>
            </a:extLst>
          </p:cNvPr>
          <p:cNvCxnSpPr>
            <a:cxnSpLocks/>
          </p:cNvCxnSpPr>
          <p:nvPr/>
        </p:nvCxnSpPr>
        <p:spPr>
          <a:xfrm>
            <a:off x="4694237" y="3166126"/>
            <a:ext cx="410448" cy="0"/>
          </a:xfrm>
          <a:prstGeom prst="straightConnector1">
            <a:avLst/>
          </a:prstGeom>
          <a:ln w="3810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9">
            <a:extLst>
              <a:ext uri="{FF2B5EF4-FFF2-40B4-BE49-F238E27FC236}">
                <a16:creationId xmlns:a16="http://schemas.microsoft.com/office/drawing/2014/main" id="{0BD41568-E4EC-47EF-BF2E-DAC963BA20D6}"/>
              </a:ext>
            </a:extLst>
          </p:cNvPr>
          <p:cNvCxnSpPr>
            <a:cxnSpLocks/>
          </p:cNvCxnSpPr>
          <p:nvPr/>
        </p:nvCxnSpPr>
        <p:spPr>
          <a:xfrm>
            <a:off x="870582" y="3217849"/>
            <a:ext cx="851855" cy="786477"/>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Cloud Callout 3">
            <a:extLst>
              <a:ext uri="{FF2B5EF4-FFF2-40B4-BE49-F238E27FC236}">
                <a16:creationId xmlns:a16="http://schemas.microsoft.com/office/drawing/2014/main" id="{46504ABE-6498-4310-9F06-7B379A060EB4}"/>
              </a:ext>
            </a:extLst>
          </p:cNvPr>
          <p:cNvSpPr/>
          <p:nvPr/>
        </p:nvSpPr>
        <p:spPr bwMode="auto">
          <a:xfrm>
            <a:off x="9799637" y="5451087"/>
            <a:ext cx="1905000" cy="448314"/>
          </a:xfrm>
          <a:prstGeom prst="cloudCallout">
            <a:avLst>
              <a:gd name="adj1" fmla="val -12094"/>
              <a:gd name="adj2" fmla="val -160223"/>
            </a:avLst>
          </a:prstGeom>
          <a:ln>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ln w="0"/>
                <a:solidFill>
                  <a:schemeClr val="tx1"/>
                </a:solidFill>
                <a:effectLst>
                  <a:outerShdw blurRad="38100" dist="19050" dir="2700000" algn="tl" rotWithShape="0">
                    <a:schemeClr val="dk1">
                      <a:alpha val="40000"/>
                    </a:schemeClr>
                  </a:outerShdw>
                </a:effectLst>
              </a:rPr>
              <a:t>P(</a:t>
            </a:r>
            <a:r>
              <a:rPr lang="en-US" altLang="zh-CN" sz="2000" b="1" dirty="0" err="1">
                <a:ln w="0"/>
                <a:solidFill>
                  <a:schemeClr val="tx1"/>
                </a:solidFill>
                <a:effectLst>
                  <a:outerShdw blurRad="38100" dist="19050" dir="2700000" algn="tl" rotWithShape="0">
                    <a:schemeClr val="dk1">
                      <a:alpha val="40000"/>
                    </a:schemeClr>
                  </a:outerShdw>
                </a:effectLst>
              </a:rPr>
              <a:t>O</a:t>
            </a:r>
            <a:r>
              <a:rPr lang="en-US" altLang="zh-CN" sz="2000" b="1" baseline="-25000" dirty="0" err="1">
                <a:ln w="0"/>
                <a:solidFill>
                  <a:schemeClr val="tx1"/>
                </a:solidFill>
                <a:effectLst>
                  <a:outerShdw blurRad="38100" dist="19050" dir="2700000" algn="tl" rotWithShape="0">
                    <a:schemeClr val="dk1">
                      <a:alpha val="40000"/>
                    </a:schemeClr>
                  </a:outerShdw>
                </a:effectLst>
              </a:rPr>
              <a:t>u</a:t>
            </a:r>
            <a:r>
              <a:rPr lang="en-US" altLang="zh-CN" sz="2000" b="1" dirty="0">
                <a:ln w="0"/>
                <a:solidFill>
                  <a:schemeClr val="tx1"/>
                </a:solidFill>
                <a:effectLst>
                  <a:outerShdw blurRad="38100" dist="19050" dir="2700000" algn="tl" rotWithShape="0">
                    <a:schemeClr val="dk1">
                      <a:alpha val="40000"/>
                    </a:schemeClr>
                  </a:outerShdw>
                </a:effectLst>
              </a:rPr>
              <a:t>)</a:t>
            </a:r>
            <a:endParaRPr lang="en-US" sz="2000" b="1" dirty="0">
              <a:ln w="0"/>
              <a:solidFill>
                <a:schemeClr val="tx1"/>
              </a:solidFill>
              <a:effectLst>
                <a:outerShdw blurRad="38100" dist="19050" dir="2700000" algn="tl" rotWithShape="0">
                  <a:schemeClr val="dk1">
                    <a:alpha val="40000"/>
                  </a:schemeClr>
                </a:outerShdw>
              </a:effectLst>
            </a:endParaRPr>
          </a:p>
        </p:txBody>
      </p:sp>
      <p:pic>
        <p:nvPicPr>
          <p:cNvPr id="20" name="图片 19">
            <a:extLst>
              <a:ext uri="{FF2B5EF4-FFF2-40B4-BE49-F238E27FC236}">
                <a16:creationId xmlns:a16="http://schemas.microsoft.com/office/drawing/2014/main" id="{08B6F20E-8B1F-4A5E-AD44-325D94ADADD2}"/>
              </a:ext>
            </a:extLst>
          </p:cNvPr>
          <p:cNvPicPr>
            <a:picLocks noChangeAspect="1"/>
          </p:cNvPicPr>
          <p:nvPr/>
        </p:nvPicPr>
        <p:blipFill>
          <a:blip r:embed="rId5"/>
          <a:stretch>
            <a:fillRect/>
          </a:stretch>
        </p:blipFill>
        <p:spPr>
          <a:xfrm>
            <a:off x="46037" y="4551366"/>
            <a:ext cx="4682632" cy="2372597"/>
          </a:xfrm>
          <a:prstGeom prst="rect">
            <a:avLst/>
          </a:prstGeom>
          <a:ln>
            <a:solidFill>
              <a:srgbClr val="000000"/>
            </a:solid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784345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780044"/>
          </a:xfrm>
        </p:spPr>
        <p:txBody>
          <a:bodyPr/>
          <a:lstStyle/>
          <a:p>
            <a:r>
              <a:rPr lang="zh-CN" altLang="en-US" sz="3000" b="1" dirty="0">
                <a:solidFill>
                  <a:srgbClr val="0078D7"/>
                </a:solidFill>
                <a:sym typeface="Wingdings" panose="05000000000000000000" pitchFamily="2" charset="2"/>
              </a:rPr>
              <a:t>帧</a:t>
            </a:r>
            <a:r>
              <a:rPr lang="zh-CN" altLang="en-US" sz="3000" dirty="0">
                <a:solidFill>
                  <a:srgbClr val="000000"/>
                </a:solidFill>
                <a:sym typeface="Wingdings" panose="05000000000000000000" pitchFamily="2" charset="2"/>
              </a:rPr>
              <a:t>级别准则</a:t>
            </a:r>
            <a:r>
              <a:rPr lang="zh-CN" altLang="en-US" sz="3000" b="1" dirty="0">
                <a:solidFill>
                  <a:srgbClr val="0078D7"/>
                </a:solidFill>
                <a:sym typeface="Wingdings" panose="05000000000000000000" pitchFamily="2" charset="2"/>
              </a:rPr>
              <a:t>序列</a:t>
            </a:r>
            <a:r>
              <a:rPr lang="zh-CN" altLang="en-US" sz="3000" dirty="0">
                <a:solidFill>
                  <a:srgbClr val="000000"/>
                </a:solidFill>
                <a:sym typeface="Wingdings" panose="05000000000000000000" pitchFamily="2" charset="2"/>
              </a:rPr>
              <a:t>级准则</a:t>
            </a:r>
          </a:p>
          <a:p>
            <a:endParaRPr lang="en-US" altLang="zh-CN" sz="3000"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pPr marL="0" indent="0">
              <a:buNone/>
            </a:pPr>
            <a:endParaRPr lang="en-US" altLang="zh-CN" sz="2000"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无词图鉴别性训练的初衷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大规模并行计算</a:t>
            </a:r>
            <a:r>
              <a:rPr lang="en-US" altLang="zh-CN" dirty="0">
                <a:solidFill>
                  <a:srgbClr val="000000"/>
                </a:solidFill>
                <a:sym typeface="Wingdings" panose="05000000000000000000" pitchFamily="2" charset="2"/>
              </a:rPr>
              <a:t>  </a:t>
            </a:r>
            <a:r>
              <a:rPr lang="zh-CN" altLang="en-US" dirty="0">
                <a:solidFill>
                  <a:srgbClr val="000000"/>
                </a:solidFill>
                <a:sym typeface="Wingdings" panose="05000000000000000000" pitchFamily="2" charset="2"/>
              </a:rPr>
              <a:t>更多训练数据</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纯粹序列建模准则</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性能</a:t>
            </a:r>
            <a:r>
              <a:rPr lang="zh-CN" altLang="en-US" dirty="0">
                <a:solidFill>
                  <a:srgbClr val="000000"/>
                </a:solidFill>
                <a:sym typeface="Wingdings" panose="05000000000000000000" pitchFamily="2" charset="2"/>
              </a:rPr>
              <a:t>更好</a:t>
            </a:r>
            <a:r>
              <a:rPr lang="en-US" altLang="zh-CN" dirty="0">
                <a:solidFill>
                  <a:srgbClr val="000000"/>
                </a:solidFill>
                <a:sym typeface="Wingdings" panose="05000000000000000000" pitchFamily="2" charset="2"/>
              </a:rPr>
              <a:t>)</a:t>
            </a:r>
          </a:p>
          <a:p>
            <a:pPr lvl="1"/>
            <a:r>
              <a:rPr lang="zh-CN" altLang="en-US" dirty="0">
                <a:solidFill>
                  <a:srgbClr val="000000"/>
                </a:solidFill>
                <a:sym typeface="Wingdings" panose="05000000000000000000" pitchFamily="2" charset="2"/>
              </a:rPr>
              <a:t>更低帧率，不需要初始化，不需要词图生成</a:t>
            </a:r>
            <a:r>
              <a:rPr lang="en-US" altLang="zh-CN" dirty="0">
                <a:solidFill>
                  <a:srgbClr val="000000"/>
                </a:solidFill>
                <a:sym typeface="Wingdings" panose="05000000000000000000" pitchFamily="2" charset="2"/>
              </a:rPr>
              <a:t> (</a:t>
            </a:r>
            <a:r>
              <a:rPr lang="zh-CN" altLang="en-US" b="1" dirty="0">
                <a:solidFill>
                  <a:srgbClr val="0078D7"/>
                </a:solidFill>
                <a:sym typeface="Wingdings" panose="05000000000000000000" pitchFamily="2" charset="2"/>
              </a:rPr>
              <a:t>速度</a:t>
            </a:r>
            <a:r>
              <a:rPr lang="zh-CN" altLang="en-US" dirty="0">
                <a:solidFill>
                  <a:srgbClr val="000000"/>
                </a:solidFill>
                <a:sym typeface="Wingdings" panose="05000000000000000000" pitchFamily="2" charset="2"/>
              </a:rPr>
              <a:t>更快</a:t>
            </a:r>
            <a:r>
              <a:rPr lang="en-US" altLang="zh-CN" dirty="0">
                <a:solidFill>
                  <a:srgbClr val="000000"/>
                </a:solidFill>
                <a:sym typeface="Wingdings" panose="05000000000000000000" pitchFamily="2" charset="2"/>
              </a:rPr>
              <a:t>)</a:t>
            </a:r>
          </a:p>
          <a:p>
            <a:pPr lvl="1"/>
            <a:r>
              <a:rPr lang="en-US" altLang="zh-CN" dirty="0">
                <a:solidFill>
                  <a:srgbClr val="000000"/>
                </a:solidFill>
                <a:sym typeface="Wingdings" panose="05000000000000000000" pitchFamily="2" charset="2"/>
              </a:rPr>
              <a:t>etc. </a:t>
            </a:r>
          </a:p>
        </p:txBody>
      </p:sp>
      <p:sp>
        <p:nvSpPr>
          <p:cNvPr id="3" name="Title 2"/>
          <p:cNvSpPr>
            <a:spLocks noGrp="1"/>
          </p:cNvSpPr>
          <p:nvPr>
            <p:ph type="title"/>
          </p:nvPr>
        </p:nvSpPr>
        <p:spPr/>
        <p:txBody>
          <a:bodyPr/>
          <a:lstStyle/>
          <a:p>
            <a:r>
              <a:rPr lang="zh-CN" altLang="en-US" dirty="0">
                <a:solidFill>
                  <a:srgbClr val="0078D7"/>
                </a:solidFill>
              </a:rPr>
              <a:t>无词图鉴别性训练</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197" y="18970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34916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6393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279072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5207579"/>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微软版本</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Kaldi</a:t>
            </a:r>
            <a:r>
              <a:rPr lang="zh-CN" altLang="en-US" dirty="0">
                <a:solidFill>
                  <a:srgbClr val="000000"/>
                </a:solidFill>
                <a:sym typeface="Wingdings" panose="05000000000000000000" pitchFamily="2" charset="2"/>
              </a:rPr>
              <a:t>版本</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Tri-phone state </a:t>
            </a:r>
            <a:r>
              <a:rPr lang="zh-CN" altLang="en-US" dirty="0">
                <a:solidFill>
                  <a:srgbClr val="000000"/>
                </a:solidFill>
                <a:sym typeface="Wingdings" panose="05000000000000000000" pitchFamily="2" charset="2"/>
              </a:rPr>
              <a:t>语言模型</a:t>
            </a:r>
            <a:r>
              <a:rPr lang="en-US" altLang="zh-CN" dirty="0">
                <a:solidFill>
                  <a:srgbClr val="000000"/>
                </a:solidFill>
                <a:sym typeface="Wingdings" panose="05000000000000000000" pitchFamily="2" charset="2"/>
              </a:rPr>
              <a:t> </a:t>
            </a:r>
            <a:r>
              <a:rPr lang="en-US" altLang="zh-CN" dirty="0" err="1">
                <a:solidFill>
                  <a:srgbClr val="000000"/>
                </a:solidFill>
                <a:sym typeface="Wingdings" panose="05000000000000000000" pitchFamily="2" charset="2"/>
              </a:rPr>
              <a:t>v.s</a:t>
            </a:r>
            <a:r>
              <a:rPr lang="en-US" altLang="zh-CN" dirty="0">
                <a:solidFill>
                  <a:srgbClr val="000000"/>
                </a:solidFill>
                <a:sym typeface="Wingdings" panose="05000000000000000000" pitchFamily="2" charset="2"/>
              </a:rPr>
              <a:t>. </a:t>
            </a:r>
            <a:r>
              <a:rPr lang="zh-CN" altLang="en-US" dirty="0">
                <a:solidFill>
                  <a:srgbClr val="000000"/>
                </a:solidFill>
                <a:sym typeface="Wingdings" panose="05000000000000000000" pitchFamily="2" charset="2"/>
              </a:rPr>
              <a:t>音素语言模型</a:t>
            </a:r>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在</a:t>
            </a:r>
            <a:r>
              <a:rPr lang="en-US" altLang="zh-CN" dirty="0">
                <a:solidFill>
                  <a:srgbClr val="000000"/>
                </a:solidFill>
                <a:sym typeface="Wingdings" panose="05000000000000000000" pitchFamily="2" charset="2"/>
              </a:rPr>
              <a:t>LVCSR</a:t>
            </a:r>
            <a:r>
              <a:rPr lang="zh-CN" altLang="en-US" dirty="0">
                <a:solidFill>
                  <a:srgbClr val="000000"/>
                </a:solidFill>
                <a:sym typeface="Wingdings" panose="05000000000000000000" pitchFamily="2" charset="2"/>
              </a:rPr>
              <a:t>任务上取得了好的性能</a:t>
            </a:r>
            <a:endParaRPr lang="en-US" altLang="zh-CN"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无词图鉴别性训练的实现</a:t>
            </a:r>
            <a:endParaRPr lang="en-US" dirty="0"/>
          </a:p>
        </p:txBody>
      </p:sp>
      <p:pic>
        <p:nvPicPr>
          <p:cNvPr id="4" name="图片 3" descr="屏幕剪辑">
            <a:extLst>
              <a:ext uri="{FF2B5EF4-FFF2-40B4-BE49-F238E27FC236}">
                <a16:creationId xmlns:a16="http://schemas.microsoft.com/office/drawing/2014/main" id="{C0092FB3-EE6C-4525-A1CB-ADFDF93F8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197" y="1287462"/>
            <a:ext cx="7236296" cy="1333256"/>
          </a:xfrm>
          <a:prstGeom prst="rect">
            <a:avLst/>
          </a:prstGeom>
        </p:spPr>
      </p:pic>
      <p:sp>
        <p:nvSpPr>
          <p:cNvPr id="8" name="标注: 弯曲线形 7">
            <a:extLst>
              <a:ext uri="{FF2B5EF4-FFF2-40B4-BE49-F238E27FC236}">
                <a16:creationId xmlns:a16="http://schemas.microsoft.com/office/drawing/2014/main" id="{5AFFD4F4-567F-4EF7-B990-40D411CAD76C}"/>
              </a:ext>
            </a:extLst>
          </p:cNvPr>
          <p:cNvSpPr/>
          <p:nvPr/>
        </p:nvSpPr>
        <p:spPr>
          <a:xfrm>
            <a:off x="1951037" y="2882051"/>
            <a:ext cx="4350804" cy="504056"/>
          </a:xfrm>
          <a:prstGeom prst="borderCallout2">
            <a:avLst>
              <a:gd name="adj1" fmla="val 20788"/>
              <a:gd name="adj2" fmla="val 105437"/>
              <a:gd name="adj3" fmla="val 20789"/>
              <a:gd name="adj4" fmla="val 115596"/>
              <a:gd name="adj5" fmla="val -46347"/>
              <a:gd name="adj6" fmla="val 1089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rgbClr val="CC3399"/>
                </a:solidFill>
              </a:rPr>
              <a:t>逐句词图</a:t>
            </a:r>
            <a:r>
              <a:rPr lang="en-US" altLang="zh-CN" sz="2500" b="1" dirty="0">
                <a:solidFill>
                  <a:srgbClr val="CC3399"/>
                </a:solidFill>
              </a:rPr>
              <a:t> </a:t>
            </a:r>
            <a:r>
              <a:rPr lang="en-US" altLang="zh-CN" sz="2500" b="1" dirty="0">
                <a:solidFill>
                  <a:srgbClr val="CC3399"/>
                </a:solidFill>
                <a:sym typeface="Wingdings" panose="05000000000000000000" pitchFamily="2" charset="2"/>
              </a:rPr>
              <a:t> </a:t>
            </a:r>
            <a:r>
              <a:rPr lang="zh-CN" altLang="en-US" sz="2500" b="1" dirty="0">
                <a:solidFill>
                  <a:srgbClr val="CC3399"/>
                </a:solidFill>
                <a:sym typeface="Wingdings" panose="05000000000000000000" pitchFamily="2" charset="2"/>
              </a:rPr>
              <a:t>统一语言模型</a:t>
            </a:r>
            <a:endParaRPr lang="zh-CN" altLang="en-US" sz="2500" b="1" dirty="0">
              <a:solidFill>
                <a:srgbClr val="CC3399"/>
              </a:solidFill>
            </a:endParaRPr>
          </a:p>
        </p:txBody>
      </p:sp>
      <p:sp>
        <p:nvSpPr>
          <p:cNvPr id="10" name="矩形 9">
            <a:extLst>
              <a:ext uri="{FF2B5EF4-FFF2-40B4-BE49-F238E27FC236}">
                <a16:creationId xmlns:a16="http://schemas.microsoft.com/office/drawing/2014/main" id="{2A228F9E-62B4-42EF-88E3-DAC6A40B174E}"/>
              </a:ext>
            </a:extLst>
          </p:cNvPr>
          <p:cNvSpPr/>
          <p:nvPr/>
        </p:nvSpPr>
        <p:spPr>
          <a:xfrm>
            <a:off x="6324121" y="2029767"/>
            <a:ext cx="361524" cy="576064"/>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366966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鸡尾酒会问题</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多说话人重叠语音信号识别</a:t>
            </a:r>
            <a:endParaRPr lang="en-US" dirty="0">
              <a:solidFill>
                <a:srgbClr val="0078D7"/>
              </a:solidFill>
            </a:endParaRPr>
          </a:p>
        </p:txBody>
      </p:sp>
      <p:pic>
        <p:nvPicPr>
          <p:cNvPr id="2050" name="Picture 2" descr="Research Highlights - Deep Cluster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237" y="2247619"/>
            <a:ext cx="6754168" cy="2114845"/>
          </a:xfrm>
          <a:prstGeom prst="rect">
            <a:avLst/>
          </a:prstGeom>
        </p:spPr>
      </p:pic>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9228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595102" y="2430461"/>
            <a:ext cx="3567695" cy="2057401"/>
            <a:chOff x="7595102" y="2430461"/>
            <a:chExt cx="3567695" cy="2057401"/>
          </a:xfrm>
        </p:grpSpPr>
        <p:cxnSp>
          <p:nvCxnSpPr>
            <p:cNvPr id="9" name="Straight Arrow Connector 8"/>
            <p:cNvCxnSpPr/>
            <p:nvPr/>
          </p:nvCxnSpPr>
          <p:spPr>
            <a:xfrm flipV="1">
              <a:off x="9494837" y="3497262"/>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5102" y="2430461"/>
              <a:ext cx="3567695" cy="981447"/>
            </a:xfrm>
            <a:prstGeom prst="rect">
              <a:avLst/>
            </a:prstGeom>
          </p:spPr>
        </p:pic>
      </p:grpSp>
      <p:pic>
        <p:nvPicPr>
          <p:cNvPr id="11"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42037" y="774023"/>
            <a:ext cx="1223725" cy="1223725"/>
          </a:xfrm>
          <a:prstGeom prst="rect">
            <a:avLst/>
          </a:prstGeom>
        </p:spPr>
      </p:pic>
      <p:sp>
        <p:nvSpPr>
          <p:cNvPr id="12" name="Oval Callout 1">
            <a:extLst>
              <a:ext uri="{FF2B5EF4-FFF2-40B4-BE49-F238E27FC236}">
                <a16:creationId xmlns:a16="http://schemas.microsoft.com/office/drawing/2014/main" id="{73B5A09D-EB9F-4E01-B168-6405512ED286}"/>
              </a:ext>
            </a:extLst>
          </p:cNvPr>
          <p:cNvSpPr/>
          <p:nvPr/>
        </p:nvSpPr>
        <p:spPr bwMode="auto">
          <a:xfrm>
            <a:off x="9571037" y="1731859"/>
            <a:ext cx="1223725"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a:solidFill>
                  <a:sysClr val="windowText" lastClr="000000"/>
                </a:solidFill>
              </a:rPr>
              <a:t>N=2</a:t>
            </a:r>
          </a:p>
        </p:txBody>
      </p:sp>
    </p:spTree>
    <p:extLst>
      <p:ext uri="{BB962C8B-B14F-4D97-AF65-F5344CB8AC3E}">
        <p14:creationId xmlns:p14="http://schemas.microsoft.com/office/powerpoint/2010/main" val="3933398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4020" fill="hold"/>
                                        <p:tgtEl>
                                          <p:spTgt spid="11"/>
                                        </p:tgtEl>
                                      </p:cBhvr>
                                    </p:cmd>
                                  </p:childTnLst>
                                </p:cTn>
                              </p:par>
                            </p:childTnLst>
                          </p:cTn>
                        </p:par>
                      </p:childTnLst>
                    </p:cTn>
                  </p:par>
                </p:childTnLst>
              </p:cTn>
              <p:nextCondLst>
                <p:cond evt="onClick" delay="0">
                  <p:tgtEl>
                    <p:spTgt spid="11"/>
                  </p:tgtEl>
                </p:cond>
              </p:nextCondLst>
            </p:seq>
            <p:audio>
              <p:cMediaNode vol="80000">
                <p:cTn id="16" fill="hold" display="0">
                  <p:stCondLst>
                    <p:cond delay="indefinite"/>
                  </p:stCondLst>
                  <p:endCondLst>
                    <p:cond evt="onStopAudio" delay="0">
                      <p:tgtEl>
                        <p:sldTgt/>
                      </p:tgtEl>
                    </p:cond>
                  </p:endCondLst>
                </p:cTn>
                <p:tgtEl>
                  <p:spTgt spid="11"/>
                </p:tgtEl>
              </p:cMediaNode>
            </p:audio>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earch Highlights - Deep Clus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425" y="4658569"/>
            <a:ext cx="61150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38" y="4868863"/>
            <a:ext cx="4572000" cy="1754910"/>
          </a:xfrm>
          <a:prstGeom prst="rect">
            <a:avLst/>
          </a:prstGeom>
        </p:spPr>
      </p:pic>
      <p:cxnSp>
        <p:nvCxnSpPr>
          <p:cNvPr id="7" name="Straight Arrow Connector 6"/>
          <p:cNvCxnSpPr/>
          <p:nvPr/>
        </p:nvCxnSpPr>
        <p:spPr>
          <a:xfrm>
            <a:off x="4694237" y="5625357"/>
            <a:ext cx="1600200"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638" y="2830185"/>
            <a:ext cx="8507012" cy="1381318"/>
          </a:xfrm>
          <a:prstGeom prst="rect">
            <a:avLst/>
          </a:prstGeom>
        </p:spPr>
      </p:pic>
      <p:cxnSp>
        <p:nvCxnSpPr>
          <p:cNvPr id="9" name="Straight Arrow Connector 8"/>
          <p:cNvCxnSpPr/>
          <p:nvPr/>
        </p:nvCxnSpPr>
        <p:spPr>
          <a:xfrm flipV="1">
            <a:off x="10409237" y="3616164"/>
            <a:ext cx="0" cy="9906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09038" y="3706754"/>
            <a:ext cx="1744513" cy="960263"/>
          </a:xfrm>
          <a:prstGeom prst="rect">
            <a:avLst/>
          </a:prstGeom>
          <a:noFill/>
        </p:spPr>
        <p:txBody>
          <a:bodyPr wrap="square" lIns="182880" tIns="146304" rIns="182880" bIns="146304" rtlCol="0">
            <a:spAutoFit/>
          </a:bodyPr>
          <a:lstStyle/>
          <a:p>
            <a:pPr>
              <a:lnSpc>
                <a:spcPct val="90000"/>
              </a:lnSpc>
              <a:spcAft>
                <a:spcPts val="600"/>
              </a:spcAft>
            </a:pPr>
            <a:r>
              <a:rPr lang="zh-CN" altLang="en-US" sz="2400" b="1" u="sng" dirty="0">
                <a:solidFill>
                  <a:schemeClr val="tx2"/>
                </a:solidFill>
              </a:rPr>
              <a:t>两对标签不相关</a:t>
            </a:r>
            <a:endParaRPr lang="en-US" sz="2400" b="1" u="sng" dirty="0">
              <a:solidFill>
                <a:schemeClr val="tx2"/>
              </a:solidFill>
            </a:endParaRPr>
          </a:p>
        </p:txBody>
      </p:sp>
      <p:sp>
        <p:nvSpPr>
          <p:cNvPr id="2" name="Oval Callout 1"/>
          <p:cNvSpPr/>
          <p:nvPr/>
        </p:nvSpPr>
        <p:spPr bwMode="auto">
          <a:xfrm>
            <a:off x="7285037" y="2202310"/>
            <a:ext cx="4572000" cy="780723"/>
          </a:xfrm>
          <a:prstGeom prst="wedgeEllipseCallou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标签分配（</a:t>
            </a:r>
            <a:r>
              <a:rPr lang="en-US" altLang="zh-CN" sz="2000" b="1" dirty="0">
                <a:solidFill>
                  <a:sysClr val="windowText" lastClr="000000"/>
                </a:solidFill>
              </a:rPr>
              <a:t>label assignment</a:t>
            </a:r>
            <a:r>
              <a:rPr lang="zh-CN" altLang="en-US" sz="2000" b="1" dirty="0">
                <a:solidFill>
                  <a:sysClr val="windowText" lastClr="000000"/>
                </a:solidFill>
              </a:rPr>
              <a:t>）问题</a:t>
            </a:r>
            <a:endParaRPr lang="en-US" sz="2000" b="1" dirty="0">
              <a:solidFill>
                <a:sysClr val="windowText" lastClr="000000"/>
              </a:solidFill>
            </a:endParaRPr>
          </a:p>
        </p:txBody>
      </p:sp>
      <p:sp>
        <p:nvSpPr>
          <p:cNvPr id="4" name="矩形 3">
            <a:extLst>
              <a:ext uri="{FF2B5EF4-FFF2-40B4-BE49-F238E27FC236}">
                <a16:creationId xmlns:a16="http://schemas.microsoft.com/office/drawing/2014/main" id="{2D5177BC-D0E8-4E27-84CB-69D49BBDFBC1}"/>
              </a:ext>
            </a:extLst>
          </p:cNvPr>
          <p:cNvSpPr/>
          <p:nvPr/>
        </p:nvSpPr>
        <p:spPr>
          <a:xfrm>
            <a:off x="6309532" y="4693112"/>
            <a:ext cx="598241" cy="369332"/>
          </a:xfrm>
          <a:prstGeom prst="rect">
            <a:avLst/>
          </a:prstGeom>
        </p:spPr>
        <p:txBody>
          <a:bodyPr wrap="none">
            <a:spAutoFit/>
          </a:bodyPr>
          <a:lstStyle/>
          <a:p>
            <a:r>
              <a:rPr lang="en-US" altLang="zh-CN" dirty="0"/>
              <a:t>n=1</a:t>
            </a:r>
            <a:endParaRPr lang="zh-CN" altLang="en-US" dirty="0"/>
          </a:p>
        </p:txBody>
      </p:sp>
      <p:sp>
        <p:nvSpPr>
          <p:cNvPr id="13" name="矩形 12">
            <a:extLst>
              <a:ext uri="{FF2B5EF4-FFF2-40B4-BE49-F238E27FC236}">
                <a16:creationId xmlns:a16="http://schemas.microsoft.com/office/drawing/2014/main" id="{640151AA-D822-49D4-963D-58BBF894B0E7}"/>
              </a:ext>
            </a:extLst>
          </p:cNvPr>
          <p:cNvSpPr/>
          <p:nvPr/>
        </p:nvSpPr>
        <p:spPr>
          <a:xfrm>
            <a:off x="6294437" y="5173662"/>
            <a:ext cx="598241" cy="369332"/>
          </a:xfrm>
          <a:prstGeom prst="rect">
            <a:avLst/>
          </a:prstGeom>
        </p:spPr>
        <p:txBody>
          <a:bodyPr wrap="none">
            <a:spAutoFit/>
          </a:bodyPr>
          <a:lstStyle/>
          <a:p>
            <a:r>
              <a:rPr lang="en-US" altLang="zh-CN" dirty="0"/>
              <a:t>n=2</a:t>
            </a:r>
            <a:endParaRPr lang="zh-CN" altLang="en-US" dirty="0"/>
          </a:p>
        </p:txBody>
      </p:sp>
      <p:sp>
        <p:nvSpPr>
          <p:cNvPr id="12" name="TextBox 9">
            <a:extLst>
              <a:ext uri="{FF2B5EF4-FFF2-40B4-BE49-F238E27FC236}">
                <a16:creationId xmlns:a16="http://schemas.microsoft.com/office/drawing/2014/main" id="{90212F2B-B055-4D88-9472-1038BFE45BA4}"/>
              </a:ext>
            </a:extLst>
          </p:cNvPr>
          <p:cNvSpPr txBox="1"/>
          <p:nvPr/>
        </p:nvSpPr>
        <p:spPr>
          <a:xfrm>
            <a:off x="633813" y="213084"/>
            <a:ext cx="4648200" cy="2674578"/>
          </a:xfrm>
          <a:prstGeom prst="rect">
            <a:avLst/>
          </a:prstGeom>
          <a:noFill/>
          <a:ln w="19050">
            <a:solidFill>
              <a:schemeClr val="tx1"/>
            </a:solidFill>
          </a:ln>
        </p:spPr>
        <p:txBody>
          <a:bodyPr wrap="square" lIns="182880" tIns="146304" rIns="182880" bIns="146304" rtlCol="0">
            <a:spAutoFit/>
          </a:bodyPr>
          <a:lstStyle/>
          <a:p>
            <a:pPr>
              <a:lnSpc>
                <a:spcPct val="90000"/>
              </a:lnSpc>
              <a:spcAft>
                <a:spcPts val="600"/>
              </a:spcAft>
            </a:pPr>
            <a:r>
              <a:rPr lang="en-US" altLang="zh-CN" sz="2400" dirty="0">
                <a:solidFill>
                  <a:srgbClr val="0078D7"/>
                </a:solidFill>
              </a:rPr>
              <a:t>Assignment error:</a:t>
            </a:r>
          </a:p>
          <a:p>
            <a:pPr>
              <a:lnSpc>
                <a:spcPct val="90000"/>
              </a:lnSpc>
              <a:spcAft>
                <a:spcPts val="600"/>
              </a:spcAft>
            </a:pPr>
            <a:r>
              <a:rPr lang="en-US" altLang="zh-CN" sz="2400" dirty="0">
                <a:solidFill>
                  <a:srgbClr val="FF0000"/>
                </a:solidFill>
              </a:rPr>
              <a:t>	</a:t>
            </a:r>
            <a:r>
              <a:rPr lang="en-US" altLang="zh-CN" sz="2400" dirty="0">
                <a:gradFill>
                  <a:gsLst>
                    <a:gs pos="2917">
                      <a:schemeClr val="tx1"/>
                    </a:gs>
                    <a:gs pos="30000">
                      <a:schemeClr val="tx1"/>
                    </a:gs>
                  </a:gsLst>
                  <a:lin ang="5400000" scaled="0"/>
                </a:gradFill>
              </a:rPr>
              <a:t>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a:t>
            </a:r>
            <a:r>
              <a:rPr lang="en-US" altLang="zh-CN" sz="2400" dirty="0">
                <a:solidFill>
                  <a:schemeClr val="accent2"/>
                </a:solidFill>
              </a:rPr>
              <a:t>how</a:t>
            </a:r>
            <a:r>
              <a:rPr lang="en-US" altLang="zh-CN" sz="2400" dirty="0">
                <a:gradFill>
                  <a:gsLst>
                    <a:gs pos="2917">
                      <a:schemeClr val="tx1"/>
                    </a:gs>
                    <a:gs pos="30000">
                      <a:schemeClr val="tx1"/>
                    </a:gs>
                  </a:gsLst>
                  <a:lin ang="5400000" scaled="0"/>
                </a:gradFill>
              </a:rPr>
              <a:t> oh </a:t>
            </a:r>
            <a:r>
              <a:rPr lang="en-US" altLang="zh-CN" sz="2400" dirty="0">
                <a:solidFill>
                  <a:schemeClr val="accent2"/>
                </a:solidFill>
              </a:rPr>
              <a:t>you</a:t>
            </a:r>
          </a:p>
          <a:p>
            <a:pPr lvl="1">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p>
          <a:p>
            <a:pPr>
              <a:lnSpc>
                <a:spcPct val="90000"/>
              </a:lnSpc>
              <a:spcAft>
                <a:spcPts val="600"/>
              </a:spcAft>
            </a:pPr>
            <a:r>
              <a:rPr lang="en-US" altLang="zh-CN" sz="2400" dirty="0">
                <a:solidFill>
                  <a:srgbClr val="0078D7"/>
                </a:solidFill>
              </a:rPr>
              <a:t>Cross talk error:</a:t>
            </a:r>
          </a:p>
          <a:p>
            <a:pPr>
              <a:lnSpc>
                <a:spcPct val="90000"/>
              </a:lnSpc>
              <a:spcAft>
                <a:spcPts val="600"/>
              </a:spcAft>
            </a:pPr>
            <a:r>
              <a:rPr lang="en-US" altLang="zh-CN" sz="2400" dirty="0">
                <a:gradFill>
                  <a:gsLst>
                    <a:gs pos="2917">
                      <a:schemeClr val="tx1"/>
                    </a:gs>
                    <a:gs pos="30000">
                      <a:schemeClr val="tx1"/>
                    </a:gs>
                  </a:gsLst>
                  <a:lin ang="5400000" scaled="0"/>
                </a:gradFill>
              </a:rPr>
              <a:t>	e.g.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-a: how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you</a:t>
            </a:r>
          </a:p>
          <a:p>
            <a:pPr>
              <a:lnSpc>
                <a:spcPct val="90000"/>
              </a:lnSpc>
              <a:spcAft>
                <a:spcPts val="600"/>
              </a:spcAft>
            </a:pPr>
            <a:r>
              <a:rPr lang="en-US" altLang="zh-CN" sz="2400" dirty="0">
                <a:gradFill>
                  <a:gsLst>
                    <a:gs pos="2917">
                      <a:schemeClr val="tx1"/>
                    </a:gs>
                    <a:gs pos="30000">
                      <a:schemeClr val="tx1"/>
                    </a:gs>
                  </a:gsLst>
                  <a:lin ang="5400000" scaled="0"/>
                </a:gradFill>
              </a:rPr>
              <a:t>		</a:t>
            </a:r>
            <a:r>
              <a:rPr lang="en-US" altLang="zh-CN" sz="2400" dirty="0" err="1">
                <a:gradFill>
                  <a:gsLst>
                    <a:gs pos="2917">
                      <a:schemeClr val="tx1"/>
                    </a:gs>
                    <a:gs pos="30000">
                      <a:schemeClr val="tx1"/>
                    </a:gs>
                  </a:gsLst>
                  <a:lin ang="5400000" scaled="0"/>
                </a:gradFill>
              </a:rPr>
              <a:t>ch</a:t>
            </a:r>
            <a:r>
              <a:rPr lang="en-US" altLang="zh-CN" sz="2400" dirty="0">
                <a:gradFill>
                  <a:gsLst>
                    <a:gs pos="2917">
                      <a:schemeClr val="tx1"/>
                    </a:gs>
                    <a:gs pos="30000">
                      <a:schemeClr val="tx1"/>
                    </a:gs>
                  </a:gsLst>
                  <a:lin ang="5400000" scaled="0"/>
                </a:gradFill>
              </a:rPr>
              <a:t>-b:   oh </a:t>
            </a:r>
            <a:r>
              <a:rPr lang="en-US" altLang="zh-CN" sz="2400" dirty="0">
                <a:solidFill>
                  <a:schemeClr val="accent2"/>
                </a:solidFill>
              </a:rPr>
              <a:t>are</a:t>
            </a:r>
            <a:r>
              <a:rPr lang="en-US" altLang="zh-CN" sz="2400" dirty="0">
                <a:gradFill>
                  <a:gsLst>
                    <a:gs pos="2917">
                      <a:schemeClr val="tx1"/>
                    </a:gs>
                    <a:gs pos="30000">
                      <a:schemeClr val="tx1"/>
                    </a:gs>
                  </a:gsLst>
                  <a:lin ang="5400000" scaled="0"/>
                </a:gradFill>
              </a:rPr>
              <a:t>  no</a:t>
            </a:r>
            <a:endParaRPr lang="en-US" sz="2400" dirty="0">
              <a:gradFill>
                <a:gsLst>
                  <a:gs pos="2917">
                    <a:schemeClr val="tx1"/>
                  </a:gs>
                  <a:gs pos="30000">
                    <a:schemeClr val="tx1"/>
                  </a:gs>
                </a:gsLst>
                <a:lin ang="5400000" scaled="0"/>
              </a:gradFill>
            </a:endParaRPr>
          </a:p>
        </p:txBody>
      </p:sp>
      <p:cxnSp>
        <p:nvCxnSpPr>
          <p:cNvPr id="15" name="Straight Arrow Connector 6">
            <a:extLst>
              <a:ext uri="{FF2B5EF4-FFF2-40B4-BE49-F238E27FC236}">
                <a16:creationId xmlns:a16="http://schemas.microsoft.com/office/drawing/2014/main" id="{908DF102-D4D9-430F-A981-CC77C8522545}"/>
              </a:ext>
            </a:extLst>
          </p:cNvPr>
          <p:cNvCxnSpPr>
            <a:cxnSpLocks/>
          </p:cNvCxnSpPr>
          <p:nvPr/>
        </p:nvCxnSpPr>
        <p:spPr>
          <a:xfrm flipH="1">
            <a:off x="5494337" y="2049462"/>
            <a:ext cx="3828619" cy="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81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排列不变性训练</a:t>
            </a:r>
            <a:br>
              <a:rPr lang="en-US" altLang="zh-CN" dirty="0">
                <a:solidFill>
                  <a:srgbClr val="0078D7"/>
                </a:solidFill>
              </a:rPr>
            </a:br>
            <a:r>
              <a:rPr lang="zh-CN" altLang="en-US" dirty="0">
                <a:solidFill>
                  <a:srgbClr val="0078D7"/>
                </a:solidFill>
              </a:rPr>
              <a:t>（</a:t>
            </a:r>
            <a:r>
              <a:rPr lang="en-US" altLang="zh-CN" dirty="0">
                <a:solidFill>
                  <a:srgbClr val="0078D7"/>
                </a:solidFill>
              </a:rPr>
              <a:t> Permutation Invariant Training ,</a:t>
            </a:r>
            <a:r>
              <a:rPr lang="zh-CN" altLang="en-US" dirty="0">
                <a:solidFill>
                  <a:srgbClr val="0078D7"/>
                </a:solidFill>
              </a:rPr>
              <a:t> </a:t>
            </a:r>
            <a:r>
              <a:rPr lang="en-US" altLang="zh-CN" dirty="0">
                <a:solidFill>
                  <a:srgbClr val="0078D7"/>
                </a:solidFill>
              </a:rPr>
              <a:t>PIT</a:t>
            </a:r>
            <a:r>
              <a:rPr lang="zh-CN" altLang="en-US" dirty="0">
                <a:solidFill>
                  <a:srgbClr val="0078D7"/>
                </a:solidFill>
              </a:rPr>
              <a:t>）</a:t>
            </a:r>
            <a:endParaRPr lang="en-US" dirty="0">
              <a:solidFill>
                <a:srgbClr val="0078D7"/>
              </a:solidFill>
            </a:endParaRPr>
          </a:p>
        </p:txBody>
      </p:sp>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3"/>
          <a:stretch>
            <a:fillRect/>
          </a:stretch>
        </p:blipFill>
        <p:spPr>
          <a:xfrm>
            <a:off x="1341437" y="2735262"/>
            <a:ext cx="10024439" cy="2895600"/>
          </a:xfrm>
          <a:prstGeom prst="rect">
            <a:avLst/>
          </a:prstGeom>
        </p:spPr>
      </p:pic>
    </p:spTree>
    <p:extLst>
      <p:ext uri="{BB962C8B-B14F-4D97-AF65-F5344CB8AC3E}">
        <p14:creationId xmlns:p14="http://schemas.microsoft.com/office/powerpoint/2010/main" val="721758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037" y="1363663"/>
            <a:ext cx="7543800" cy="5535140"/>
          </a:xfrm>
          <a:prstGeom prst="rect">
            <a:avLst/>
          </a:prstGeom>
        </p:spPr>
      </p:pic>
      <p:pic>
        <p:nvPicPr>
          <p:cNvPr id="5" name="Picture 9">
            <a:extLst>
              <a:ext uri="{FF2B5EF4-FFF2-40B4-BE49-F238E27FC236}">
                <a16:creationId xmlns:a16="http://schemas.microsoft.com/office/drawing/2014/main" id="{D82A1650-A8E4-476D-AF0C-3EF2894C212D}"/>
              </a:ext>
            </a:extLst>
          </p:cNvPr>
          <p:cNvPicPr>
            <a:picLocks noChangeAspect="1"/>
          </p:cNvPicPr>
          <p:nvPr/>
        </p:nvPicPr>
        <p:blipFill>
          <a:blip r:embed="rId4"/>
          <a:stretch>
            <a:fillRect/>
          </a:stretch>
        </p:blipFill>
        <p:spPr>
          <a:xfrm>
            <a:off x="198437" y="5630862"/>
            <a:ext cx="3957012" cy="1142999"/>
          </a:xfrm>
          <a:prstGeom prst="rect">
            <a:avLst/>
          </a:prstGeom>
        </p:spPr>
      </p:pic>
      <p:sp>
        <p:nvSpPr>
          <p:cNvPr id="2" name="左大括号 1">
            <a:extLst>
              <a:ext uri="{FF2B5EF4-FFF2-40B4-BE49-F238E27FC236}">
                <a16:creationId xmlns:a16="http://schemas.microsoft.com/office/drawing/2014/main" id="{7120ACA2-702F-4247-BE3E-78AFC824C2E4}"/>
              </a:ext>
            </a:extLst>
          </p:cNvPr>
          <p:cNvSpPr/>
          <p:nvPr/>
        </p:nvSpPr>
        <p:spPr>
          <a:xfrm>
            <a:off x="4389437" y="1592263"/>
            <a:ext cx="533400" cy="5029199"/>
          </a:xfrm>
          <a:prstGeom prst="leftBrace">
            <a:avLst>
              <a:gd name="adj1" fmla="val 8333"/>
              <a:gd name="adj2" fmla="val 90652"/>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643886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自动语音识别</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74892" y="2395553"/>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3" name="Rectangle 14">
            <a:extLst>
              <a:ext uri="{FF2B5EF4-FFF2-40B4-BE49-F238E27FC236}">
                <a16:creationId xmlns:a16="http://schemas.microsoft.com/office/drawing/2014/main" id="{6B541736-EC40-4989-9C03-396FD9EE24B4}"/>
              </a:ext>
            </a:extLst>
          </p:cNvPr>
          <p:cNvSpPr/>
          <p:nvPr/>
        </p:nvSpPr>
        <p:spPr bwMode="auto">
          <a:xfrm>
            <a:off x="2385850" y="2163249"/>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 name="Rectangle 14">
            <a:extLst>
              <a:ext uri="{FF2B5EF4-FFF2-40B4-BE49-F238E27FC236}">
                <a16:creationId xmlns:a16="http://schemas.microsoft.com/office/drawing/2014/main" id="{2D51EA8A-977C-4EDA-8BE3-21C8DCFD6AD9}"/>
              </a:ext>
            </a:extLst>
          </p:cNvPr>
          <p:cNvSpPr/>
          <p:nvPr/>
        </p:nvSpPr>
        <p:spPr bwMode="auto">
          <a:xfrm>
            <a:off x="2387799" y="3615746"/>
            <a:ext cx="2155987" cy="1181613"/>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35762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endParaRPr lang="en-US" dirty="0">
              <a:solidFill>
                <a:schemeClr val="tx1"/>
              </a:solidFill>
            </a:endParaRPr>
          </a:p>
          <a:p>
            <a:endParaRPr lang="en-US" dirty="0">
              <a:solidFill>
                <a:schemeClr val="tx1"/>
              </a:solidFill>
            </a:endParaRPr>
          </a:p>
          <a:p>
            <a:endParaRPr lang="en-US" dirty="0">
              <a:solidFill>
                <a:schemeClr val="tx1"/>
              </a:solidFill>
            </a:endParaRPr>
          </a:p>
          <a:p>
            <a:r>
              <a:rPr lang="zh-CN" altLang="en-US" dirty="0">
                <a:solidFill>
                  <a:schemeClr val="tx1"/>
                </a:solidFill>
              </a:rPr>
              <a:t>缺点</a:t>
            </a:r>
            <a:endParaRPr lang="en-US" dirty="0">
              <a:solidFill>
                <a:schemeClr val="tx1"/>
              </a:solidFill>
            </a:endParaRPr>
          </a:p>
          <a:p>
            <a:pPr lvl="1"/>
            <a:r>
              <a:rPr lang="zh-CN" altLang="en-US" dirty="0">
                <a:solidFill>
                  <a:schemeClr val="tx1"/>
                </a:solidFill>
              </a:rPr>
              <a:t>模型建模难度大</a:t>
            </a:r>
            <a:endParaRPr lang="en-US" dirty="0">
              <a:solidFill>
                <a:schemeClr val="tx1"/>
              </a:solidFill>
            </a:endParaRPr>
          </a:p>
          <a:p>
            <a:pPr lvl="1"/>
            <a:r>
              <a:rPr lang="zh-CN" altLang="en-US" dirty="0">
                <a:solidFill>
                  <a:schemeClr val="tx1"/>
                </a:solidFill>
              </a:rPr>
              <a:t>帧级别准则</a:t>
            </a:r>
            <a:r>
              <a:rPr lang="en-US" dirty="0">
                <a:solidFill>
                  <a:schemeClr val="tx1"/>
                </a:solidFill>
              </a:rPr>
              <a:t>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序列级问题</a:t>
            </a:r>
            <a:endParaRPr lang="en-US" dirty="0">
              <a:solidFill>
                <a:schemeClr val="tx1"/>
              </a:solidFill>
              <a:sym typeface="Wingdings" panose="05000000000000000000" pitchFamily="2" charset="2"/>
            </a:endParaRPr>
          </a:p>
          <a:p>
            <a:pPr lvl="1"/>
            <a:r>
              <a:rPr lang="zh-CN" altLang="en-US" dirty="0">
                <a:solidFill>
                  <a:schemeClr val="tx1"/>
                </a:solidFill>
              </a:rPr>
              <a:t>未考虑语言学知识</a:t>
            </a:r>
            <a:endParaRPr lang="en-US" altLang="zh-CN" dirty="0">
              <a:solidFill>
                <a:schemeClr val="tx1"/>
              </a:solidFill>
            </a:endParaRPr>
          </a:p>
          <a:p>
            <a:pPr lvl="1"/>
            <a:endParaRPr lang="en-US" dirty="0">
              <a:solidFill>
                <a:schemeClr val="tx1"/>
              </a:solidFill>
            </a:endParaRPr>
          </a:p>
          <a:p>
            <a:r>
              <a:rPr lang="zh-CN" altLang="en-US" dirty="0">
                <a:solidFill>
                  <a:schemeClr val="tx1"/>
                </a:solidFill>
              </a:rPr>
              <a:t>目前结果</a:t>
            </a:r>
            <a:endParaRPr lang="en-US" altLang="zh-CN" dirty="0">
              <a:solidFill>
                <a:schemeClr val="tx1"/>
              </a:solidFill>
            </a:endParaRPr>
          </a:p>
          <a:p>
            <a:pPr lvl="1"/>
            <a:r>
              <a:rPr lang="en-US" dirty="0">
                <a:solidFill>
                  <a:schemeClr val="tx1"/>
                </a:solidFill>
              </a:rPr>
              <a:t>WER 50+% </a:t>
            </a:r>
            <a:r>
              <a:rPr lang="en-US"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两个词中错一个</a:t>
            </a:r>
            <a:endParaRPr lang="en-US" dirty="0">
              <a:solidFill>
                <a:schemeClr val="tx1"/>
              </a:solidFill>
            </a:endParaRPr>
          </a:p>
        </p:txBody>
      </p:sp>
      <p:sp>
        <p:nvSpPr>
          <p:cNvPr id="3" name="Title 2"/>
          <p:cNvSpPr>
            <a:spLocks noGrp="1"/>
          </p:cNvSpPr>
          <p:nvPr>
            <p:ph type="title"/>
          </p:nvPr>
        </p:nvSpPr>
        <p:spPr/>
        <p:txBody>
          <a:bodyPr/>
          <a:lstStyle/>
          <a:p>
            <a:r>
              <a:rPr lang="en-US" dirty="0">
                <a:solidFill>
                  <a:srgbClr val="0078D7"/>
                </a:solidFill>
              </a:rPr>
              <a:t>Permutation Invariant Training for ASR</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150" y="3344862"/>
            <a:ext cx="4845966" cy="3555648"/>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 y="1212849"/>
            <a:ext cx="5580332" cy="912813"/>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837" y="2125662"/>
            <a:ext cx="5410200" cy="846225"/>
          </a:xfrm>
          <a:prstGeom prst="rect">
            <a:avLst/>
          </a:prstGeom>
        </p:spPr>
      </p:pic>
      <p:sp>
        <p:nvSpPr>
          <p:cNvPr id="8" name="Rectangle 13">
            <a:extLst>
              <a:ext uri="{FF2B5EF4-FFF2-40B4-BE49-F238E27FC236}">
                <a16:creationId xmlns:a16="http://schemas.microsoft.com/office/drawing/2014/main" id="{D566661F-F7A7-4AE3-B514-1E48636AC216}"/>
              </a:ext>
            </a:extLst>
          </p:cNvPr>
          <p:cNvSpPr/>
          <p:nvPr/>
        </p:nvSpPr>
        <p:spPr bwMode="auto">
          <a:xfrm>
            <a:off x="2027237" y="2320614"/>
            <a:ext cx="609600" cy="428871"/>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1286807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566857"/>
          </a:xfrm>
        </p:spPr>
        <p:txBody>
          <a:bodyPr/>
          <a:lstStyle/>
          <a:p>
            <a:r>
              <a:rPr lang="zh-CN" altLang="en-US" dirty="0">
                <a:solidFill>
                  <a:srgbClr val="000000"/>
                </a:solidFill>
                <a:sym typeface="Wingdings" panose="05000000000000000000" pitchFamily="2" charset="2"/>
              </a:rPr>
              <a:t>初衷</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语音识别和语音分离都是</a:t>
            </a:r>
            <a:r>
              <a:rPr lang="zh-CN" altLang="en-US" b="1" dirty="0">
                <a:solidFill>
                  <a:srgbClr val="0078D7"/>
                </a:solidFill>
                <a:sym typeface="Wingdings" panose="05000000000000000000" pitchFamily="2" charset="2"/>
              </a:rPr>
              <a:t>序列</a:t>
            </a:r>
            <a:r>
              <a:rPr lang="zh-CN" altLang="en-US" dirty="0">
                <a:solidFill>
                  <a:srgbClr val="000000"/>
                </a:solidFill>
                <a:sym typeface="Wingdings" panose="05000000000000000000" pitchFamily="2" charset="2"/>
              </a:rPr>
              <a:t>级问题</a:t>
            </a:r>
            <a:endParaRPr lang="en-US"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隐含地将</a:t>
            </a:r>
            <a:r>
              <a:rPr lang="zh-CN" altLang="en-US" b="1" dirty="0">
                <a:solidFill>
                  <a:srgbClr val="0078D7"/>
                </a:solidFill>
                <a:sym typeface="Wingdings" panose="05000000000000000000" pitchFamily="2" charset="2"/>
              </a:rPr>
              <a:t>语言模型</a:t>
            </a:r>
            <a:r>
              <a:rPr lang="zh-CN" altLang="en-US" dirty="0">
                <a:solidFill>
                  <a:srgbClr val="000000"/>
                </a:solidFill>
                <a:sym typeface="Wingdings" panose="05000000000000000000" pitchFamily="2" charset="2"/>
              </a:rPr>
              <a:t>融合到系统中</a:t>
            </a:r>
            <a:endParaRPr lang="en-US" dirty="0">
              <a:solidFill>
                <a:srgbClr val="000000"/>
              </a:solidFill>
              <a:sym typeface="Wingdings" panose="05000000000000000000" pitchFamily="2" charset="2"/>
            </a:endParaRPr>
          </a:p>
          <a:p>
            <a:r>
              <a:rPr lang="zh-CN" altLang="en-US" dirty="0">
                <a:solidFill>
                  <a:srgbClr val="000000"/>
                </a:solidFill>
                <a:sym typeface="Wingdings" panose="05000000000000000000" pitchFamily="2" charset="2"/>
              </a:rPr>
              <a:t>公式修改</a:t>
            </a:r>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3" y="5688642"/>
            <a:ext cx="7010400" cy="1133132"/>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292" y="3299840"/>
            <a:ext cx="5899090" cy="850830"/>
          </a:xfrm>
          <a:prstGeom prst="rect">
            <a:avLst/>
          </a:prstGeom>
        </p:spPr>
      </p:pic>
      <p:grpSp>
        <p:nvGrpSpPr>
          <p:cNvPr id="19" name="Group 18"/>
          <p:cNvGrpSpPr/>
          <p:nvPr/>
        </p:nvGrpSpPr>
        <p:grpSpPr>
          <a:xfrm>
            <a:off x="3715183" y="4150671"/>
            <a:ext cx="1119994" cy="2546992"/>
            <a:chOff x="2332036" y="4106862"/>
            <a:chExt cx="3709561" cy="2588764"/>
          </a:xfrm>
        </p:grpSpPr>
        <p:cxnSp>
          <p:nvCxnSpPr>
            <p:cNvPr id="8" name="Straight Arrow Connector 7"/>
            <p:cNvCxnSpPr/>
            <p:nvPr/>
          </p:nvCxnSpPr>
          <p:spPr>
            <a:xfrm>
              <a:off x="4313237" y="4335462"/>
              <a:ext cx="0" cy="1632592"/>
            </a:xfrm>
            <a:prstGeom prst="straightConnector1">
              <a:avLst/>
            </a:prstGeom>
            <a:ln w="38100">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332037" y="4106862"/>
              <a:ext cx="3709560"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332036" y="6695626"/>
              <a:ext cx="3709561" cy="0"/>
            </a:xfrm>
            <a:prstGeom prst="line">
              <a:avLst/>
            </a:prstGeom>
            <a:ln w="38100">
              <a:solidFill>
                <a:srgbClr val="0078D7"/>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Title 2">
            <a:extLst>
              <a:ext uri="{FF2B5EF4-FFF2-40B4-BE49-F238E27FC236}">
                <a16:creationId xmlns:a16="http://schemas.microsoft.com/office/drawing/2014/main" id="{0ACF171F-2A66-4D46-9274-09DD23386AA6}"/>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20" name="Picture 9">
            <a:extLst>
              <a:ext uri="{FF2B5EF4-FFF2-40B4-BE49-F238E27FC236}">
                <a16:creationId xmlns:a16="http://schemas.microsoft.com/office/drawing/2014/main" id="{9A0277E4-26C6-4E49-BD0E-DCC8A0DDBFF6}"/>
              </a:ext>
            </a:extLst>
          </p:cNvPr>
          <p:cNvPicPr>
            <a:picLocks noChangeAspect="1"/>
          </p:cNvPicPr>
          <p:nvPr/>
        </p:nvPicPr>
        <p:blipFill>
          <a:blip r:embed="rId5"/>
          <a:stretch>
            <a:fillRect/>
          </a:stretch>
        </p:blipFill>
        <p:spPr>
          <a:xfrm>
            <a:off x="6904037" y="4134725"/>
            <a:ext cx="5443361" cy="1572337"/>
          </a:xfrm>
          <a:prstGeom prst="rect">
            <a:avLst/>
          </a:prstGeom>
        </p:spPr>
      </p:pic>
    </p:spTree>
    <p:extLst>
      <p:ext uri="{BB962C8B-B14F-4D97-AF65-F5344CB8AC3E}">
        <p14:creationId xmlns:p14="http://schemas.microsoft.com/office/powerpoint/2010/main" val="3761804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17625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6274735" y="2320482"/>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6675437" y="2075973"/>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图片 9">
            <a:extLst>
              <a:ext uri="{FF2B5EF4-FFF2-40B4-BE49-F238E27FC236}">
                <a16:creationId xmlns:a16="http://schemas.microsoft.com/office/drawing/2014/main" id="{D6790F52-D285-46D9-BEF5-02F048B9FA69}"/>
              </a:ext>
            </a:extLst>
          </p:cNvPr>
          <p:cNvPicPr>
            <a:picLocks noChangeAspect="1"/>
          </p:cNvPicPr>
          <p:nvPr/>
        </p:nvPicPr>
        <p:blipFill>
          <a:blip r:embed="rId4"/>
          <a:stretch>
            <a:fillRect/>
          </a:stretch>
        </p:blipFill>
        <p:spPr>
          <a:xfrm>
            <a:off x="308514" y="4423305"/>
            <a:ext cx="4682632" cy="2372597"/>
          </a:xfrm>
          <a:prstGeom prst="rect">
            <a:avLst/>
          </a:prstGeom>
          <a:ln>
            <a:noFill/>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673506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Effect transition="in" filter="fade">
                                      <p:cBhvr>
                                        <p:cTn id="31" dur="500"/>
                                        <p:tgtEl>
                                          <p:spTgt spid="9">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fade">
                                      <p:cBhvr>
                                        <p:cTn id="34" dur="500"/>
                                        <p:tgtEl>
                                          <p:spTgt spid="9">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7" end="7"/>
                                            </p:txEl>
                                          </p:spTgt>
                                        </p:tgtEl>
                                        <p:attrNameLst>
                                          <p:attrName>style.visibility</p:attrName>
                                        </p:attrNameLst>
                                      </p:cBhvr>
                                      <p:to>
                                        <p:strVal val="visible"/>
                                      </p:to>
                                    </p:set>
                                    <p:animEffect transition="in" filter="fade">
                                      <p:cBhvr>
                                        <p:cTn id="40" dur="500"/>
                                        <p:tgtEl>
                                          <p:spTgt spid="9">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Effect transition="in" filter="fade">
                                      <p:cBhvr>
                                        <p:cTn id="43"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361194"/>
          </a:xfrm>
        </p:spPr>
        <p:txBody>
          <a:bodyPr/>
          <a:lstStyle/>
          <a:p>
            <a:r>
              <a:rPr lang="en-US" altLang="zh-CN" dirty="0">
                <a:solidFill>
                  <a:srgbClr val="000000"/>
                </a:solidFill>
                <a:sym typeface="Wingdings" panose="05000000000000000000" pitchFamily="2" charset="2"/>
              </a:rPr>
              <a:t>Hypothesis Modeling</a:t>
            </a: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a:p>
            <a:pPr lvl="1"/>
            <a:r>
              <a:rPr lang="en-US" dirty="0">
                <a:solidFill>
                  <a:srgbClr val="000000"/>
                </a:solidFill>
                <a:sym typeface="Wingdings" panose="05000000000000000000" pitchFamily="2" charset="2"/>
              </a:rPr>
              <a:t>Search space modeling</a:t>
            </a:r>
          </a:p>
          <a:p>
            <a:pPr lvl="2"/>
            <a:r>
              <a:rPr lang="en-US" sz="2500" dirty="0">
                <a:solidFill>
                  <a:srgbClr val="000000"/>
                </a:solidFill>
                <a:sym typeface="Wingdings" panose="05000000000000000000" pitchFamily="2" charset="2"/>
              </a:rPr>
              <a:t>Problem: re-generate lattice </a:t>
            </a:r>
          </a:p>
          <a:p>
            <a:pPr lvl="2"/>
            <a:r>
              <a:rPr lang="en-US" sz="2500" dirty="0">
                <a:solidFill>
                  <a:srgbClr val="000000"/>
                </a:solidFill>
                <a:sym typeface="Wingdings" panose="05000000000000000000" pitchFamily="2" charset="2"/>
              </a:rPr>
              <a:t>Method: Lattice-free </a:t>
            </a:r>
            <a:r>
              <a:rPr lang="en-US" sz="2500" baseline="30000" dirty="0">
                <a:solidFill>
                  <a:srgbClr val="000000"/>
                </a:solidFill>
                <a:sym typeface="Wingdings" panose="05000000000000000000" pitchFamily="2" charset="2"/>
              </a:rPr>
              <a:t>[1]</a:t>
            </a:r>
          </a:p>
          <a:p>
            <a:pPr lvl="2"/>
            <a:endParaRPr lang="en-US" dirty="0">
              <a:solidFill>
                <a:srgbClr val="000000"/>
              </a:solidFill>
              <a:sym typeface="Wingdings" panose="05000000000000000000" pitchFamily="2" charset="2"/>
            </a:endParaRPr>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 y="1973262"/>
            <a:ext cx="5971324" cy="1631025"/>
          </a:xfrm>
          <a:prstGeom prst="rect">
            <a:avLst/>
          </a:prstGeom>
        </p:spPr>
      </p:pic>
      <p:sp>
        <p:nvSpPr>
          <p:cNvPr id="4" name="Rectangle 3"/>
          <p:cNvSpPr/>
          <p:nvPr/>
        </p:nvSpPr>
        <p:spPr bwMode="auto">
          <a:xfrm>
            <a:off x="1798637" y="3299487"/>
            <a:ext cx="533400" cy="3048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3" name="Title 2">
            <a:extLst>
              <a:ext uri="{FF2B5EF4-FFF2-40B4-BE49-F238E27FC236}">
                <a16:creationId xmlns:a16="http://schemas.microsoft.com/office/drawing/2014/main" id="{6BD84832-0232-487C-94B1-A3023B392D43}"/>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
        <p:nvSpPr>
          <p:cNvPr id="3" name="矩形 2">
            <a:extLst>
              <a:ext uri="{FF2B5EF4-FFF2-40B4-BE49-F238E27FC236}">
                <a16:creationId xmlns:a16="http://schemas.microsoft.com/office/drawing/2014/main" id="{F7F876C7-E358-4D4B-8208-2D68C233BE4B}"/>
              </a:ext>
            </a:extLst>
          </p:cNvPr>
          <p:cNvSpPr/>
          <p:nvPr/>
        </p:nvSpPr>
        <p:spPr>
          <a:xfrm>
            <a:off x="655637" y="6199486"/>
            <a:ext cx="11277600" cy="646331"/>
          </a:xfrm>
          <a:prstGeom prst="rect">
            <a:avLst/>
          </a:prstGeom>
        </p:spPr>
        <p:txBody>
          <a:bodyPr wrap="square">
            <a:spAutoFit/>
          </a:bodyPr>
          <a:lstStyle/>
          <a:p>
            <a:r>
              <a:rPr lang="en-US" altLang="zh-CN" dirty="0">
                <a:solidFill>
                  <a:srgbClr val="333333"/>
                </a:solidFill>
                <a:latin typeface="Arial" panose="020B0604020202020204" pitchFamily="34" charset="0"/>
                <a:ea typeface="Helvetica Neue"/>
              </a:rPr>
              <a:t>[1] Povey D, </a:t>
            </a:r>
            <a:r>
              <a:rPr lang="en-US" altLang="zh-CN" dirty="0" err="1">
                <a:solidFill>
                  <a:srgbClr val="333333"/>
                </a:solidFill>
                <a:latin typeface="Arial" panose="020B0604020202020204" pitchFamily="34" charset="0"/>
                <a:ea typeface="Helvetica Neue"/>
              </a:rPr>
              <a:t>Peddinti</a:t>
            </a:r>
            <a:r>
              <a:rPr lang="en-US" altLang="zh-CN" dirty="0">
                <a:solidFill>
                  <a:srgbClr val="333333"/>
                </a:solidFill>
                <a:latin typeface="Arial" panose="020B0604020202020204" pitchFamily="34" charset="0"/>
                <a:ea typeface="Helvetica Neue"/>
              </a:rPr>
              <a:t> V, Galvez D, et al. Purely Sequence-Trained Neural Networks for ASR Based on Lattice-Free MMI[C] </a:t>
            </a:r>
            <a:r>
              <a:rPr lang="en-US" altLang="zh-CN" dirty="0" err="1">
                <a:solidFill>
                  <a:srgbClr val="333333"/>
                </a:solidFill>
                <a:latin typeface="Arial" panose="020B0604020202020204" pitchFamily="34" charset="0"/>
                <a:ea typeface="Helvetica Neue"/>
              </a:rPr>
              <a:t>Interspeech</a:t>
            </a:r>
            <a:r>
              <a:rPr lang="en-US" altLang="zh-CN" dirty="0">
                <a:solidFill>
                  <a:srgbClr val="333333"/>
                </a:solidFill>
                <a:latin typeface="Arial" panose="020B0604020202020204" pitchFamily="34" charset="0"/>
                <a:ea typeface="Helvetica Neue"/>
              </a:rPr>
              <a:t>. 2016: 2751-2755.</a:t>
            </a:r>
            <a:endParaRPr lang="zh-CN" altLang="en-US" dirty="0"/>
          </a:p>
        </p:txBody>
      </p:sp>
      <p:cxnSp>
        <p:nvCxnSpPr>
          <p:cNvPr id="6" name="直接连接符 5">
            <a:extLst>
              <a:ext uri="{FF2B5EF4-FFF2-40B4-BE49-F238E27FC236}">
                <a16:creationId xmlns:a16="http://schemas.microsoft.com/office/drawing/2014/main" id="{A69F3394-A17C-467C-8B11-11960DCA812F}"/>
              </a:ext>
            </a:extLst>
          </p:cNvPr>
          <p:cNvCxnSpPr/>
          <p:nvPr/>
        </p:nvCxnSpPr>
        <p:spPr>
          <a:xfrm>
            <a:off x="503238" y="6088062"/>
            <a:ext cx="9677399" cy="0"/>
          </a:xfrm>
          <a:prstGeom prst="line">
            <a:avLst/>
          </a:prstGeom>
          <a:ln w="19050">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1872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500"/>
                                        <p:tgtEl>
                                          <p:spTgt spid="2">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1957459"/>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a:cxnSpLocks/>
          </p:cNvCxnSpPr>
          <p:nvPr/>
        </p:nvCxnSpPr>
        <p:spPr>
          <a:xfrm flipV="1">
            <a:off x="4618037" y="2582862"/>
            <a:ext cx="2875899" cy="4034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4618037" y="2660916"/>
            <a:ext cx="2971800" cy="106494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1" name="Title 2">
            <a:extLst>
              <a:ext uri="{FF2B5EF4-FFF2-40B4-BE49-F238E27FC236}">
                <a16:creationId xmlns:a16="http://schemas.microsoft.com/office/drawing/2014/main" id="{E7249E27-A5A8-4DA3-B1DF-F0DDC231E029}"/>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9411163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57" y="3227957"/>
            <a:ext cx="5971324" cy="1631025"/>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cxnSp>
        <p:nvCxnSpPr>
          <p:cNvPr id="11" name="Straight Arrow Connector 10"/>
          <p:cNvCxnSpPr/>
          <p:nvPr/>
        </p:nvCxnSpPr>
        <p:spPr>
          <a:xfrm>
            <a:off x="2332037" y="4434464"/>
            <a:ext cx="16852" cy="424518"/>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288307" y="3881245"/>
            <a:ext cx="24322" cy="84085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Title 2">
            <a:extLst>
              <a:ext uri="{FF2B5EF4-FFF2-40B4-BE49-F238E27FC236}">
                <a16:creationId xmlns:a16="http://schemas.microsoft.com/office/drawing/2014/main" id="{3A57D038-B56A-47DD-BD05-E531260A83CD}"/>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24263371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228302"/>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2" name="Title 2">
            <a:extLst>
              <a:ext uri="{FF2B5EF4-FFF2-40B4-BE49-F238E27FC236}">
                <a16:creationId xmlns:a16="http://schemas.microsoft.com/office/drawing/2014/main" id="{1A2B5468-143F-4DAD-BAE6-FBAA8E0DC2F1}"/>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cxnSp>
        <p:nvCxnSpPr>
          <p:cNvPr id="13" name="Straight Arrow Connector 8">
            <a:extLst>
              <a:ext uri="{FF2B5EF4-FFF2-40B4-BE49-F238E27FC236}">
                <a16:creationId xmlns:a16="http://schemas.microsoft.com/office/drawing/2014/main" id="{13DD39F4-7C7B-4C21-A238-C5B7605561A8}"/>
              </a:ext>
            </a:extLst>
          </p:cNvPr>
          <p:cNvCxnSpPr>
            <a:cxnSpLocks/>
          </p:cNvCxnSpPr>
          <p:nvPr/>
        </p:nvCxnSpPr>
        <p:spPr>
          <a:xfrm flipV="1">
            <a:off x="6142037" y="2582862"/>
            <a:ext cx="1351899"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1">
            <a:extLst>
              <a:ext uri="{FF2B5EF4-FFF2-40B4-BE49-F238E27FC236}">
                <a16:creationId xmlns:a16="http://schemas.microsoft.com/office/drawing/2014/main" id="{C86E55FE-DEE1-4B4D-9697-BB1F873C3192}"/>
              </a:ext>
            </a:extLst>
          </p:cNvPr>
          <p:cNvCxnSpPr>
            <a:cxnSpLocks/>
          </p:cNvCxnSpPr>
          <p:nvPr/>
        </p:nvCxnSpPr>
        <p:spPr>
          <a:xfrm>
            <a:off x="6142037" y="3192462"/>
            <a:ext cx="1447800" cy="5334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6598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pic>
        <p:nvPicPr>
          <p:cNvPr id="10" name="Picture 9"/>
          <p:cNvPicPr>
            <a:picLocks noChangeAspect="1"/>
          </p:cNvPicPr>
          <p:nvPr/>
        </p:nvPicPr>
        <p:blipFill>
          <a:blip r:embed="rId7"/>
          <a:stretch>
            <a:fillRect/>
          </a:stretch>
        </p:blipFill>
        <p:spPr>
          <a:xfrm>
            <a:off x="6870876" y="5201525"/>
            <a:ext cx="5443361" cy="1572337"/>
          </a:xfrm>
          <a:prstGeom prst="rect">
            <a:avLst/>
          </a:prstGeom>
        </p:spPr>
      </p:pic>
      <p:sp>
        <p:nvSpPr>
          <p:cNvPr id="11" name="Rectangle 10"/>
          <p:cNvSpPr/>
          <p:nvPr/>
        </p:nvSpPr>
        <p:spPr bwMode="auto">
          <a:xfrm>
            <a:off x="3151718" y="4306307"/>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Rectangle 11"/>
          <p:cNvSpPr/>
          <p:nvPr/>
        </p:nvSpPr>
        <p:spPr bwMode="auto">
          <a:xfrm>
            <a:off x="6927250" y="5326062"/>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Rectangle 12"/>
          <p:cNvSpPr/>
          <p:nvPr/>
        </p:nvSpPr>
        <p:spPr bwMode="auto">
          <a:xfrm>
            <a:off x="6960508" y="6539736"/>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 name="Rectangle 14"/>
          <p:cNvSpPr/>
          <p:nvPr/>
        </p:nvSpPr>
        <p:spPr bwMode="auto">
          <a:xfrm>
            <a:off x="3145762" y="5467410"/>
            <a:ext cx="399519" cy="304800"/>
          </a:xfrm>
          <a:prstGeom prst="rect">
            <a:avLst/>
          </a:prstGeom>
          <a:noFill/>
          <a:ln w="28575">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cxnSp>
        <p:nvCxnSpPr>
          <p:cNvPr id="16" name="Straight Arrow Connector 15"/>
          <p:cNvCxnSpPr/>
          <p:nvPr/>
        </p:nvCxnSpPr>
        <p:spPr>
          <a:xfrm>
            <a:off x="3545281" y="4611108"/>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545281" y="5775539"/>
            <a:ext cx="3325595" cy="7911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itle 2">
            <a:extLst>
              <a:ext uri="{FF2B5EF4-FFF2-40B4-BE49-F238E27FC236}">
                <a16:creationId xmlns:a16="http://schemas.microsoft.com/office/drawing/2014/main" id="{7B5CD8DE-9814-4480-AC6D-BDA8FE02613C}"/>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8163293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2905411"/>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729" y="4049375"/>
            <a:ext cx="6550779" cy="1722835"/>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5" name="Rectangle 14"/>
          <p:cNvSpPr/>
          <p:nvPr/>
        </p:nvSpPr>
        <p:spPr bwMode="auto">
          <a:xfrm>
            <a:off x="2560638" y="4944749"/>
            <a:ext cx="3581400" cy="827461"/>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 name="Title 2">
            <a:extLst>
              <a:ext uri="{FF2B5EF4-FFF2-40B4-BE49-F238E27FC236}">
                <a16:creationId xmlns:a16="http://schemas.microsoft.com/office/drawing/2014/main" id="{6114EA3B-6E2E-43F4-A20D-1581EAD6A9E4}"/>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spTree>
    <p:extLst>
      <p:ext uri="{BB962C8B-B14F-4D97-AF65-F5344CB8AC3E}">
        <p14:creationId xmlns:p14="http://schemas.microsoft.com/office/powerpoint/2010/main" val="32126425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243965"/>
          </a:xfrm>
        </p:spPr>
        <p:txBody>
          <a:bodyPr/>
          <a:lstStyle/>
          <a:p>
            <a:r>
              <a:rPr lang="en-US" altLang="zh-CN" dirty="0">
                <a:solidFill>
                  <a:srgbClr val="000000"/>
                </a:solidFill>
                <a:sym typeface="Wingdings" panose="05000000000000000000" pitchFamily="2" charset="2"/>
              </a:rPr>
              <a:t>Hypothesis Modeling</a:t>
            </a:r>
          </a:p>
          <a:p>
            <a:pPr lvl="1"/>
            <a:r>
              <a:rPr lang="en-US" dirty="0">
                <a:solidFill>
                  <a:srgbClr val="000000"/>
                </a:solidFill>
                <a:sym typeface="Wingdings" panose="05000000000000000000" pitchFamily="2" charset="2"/>
              </a:rPr>
              <a:t>Search space modeling</a:t>
            </a:r>
          </a:p>
          <a:p>
            <a:pPr lvl="1"/>
            <a:r>
              <a:rPr lang="en-US" dirty="0">
                <a:solidFill>
                  <a:srgbClr val="000000"/>
                </a:solidFill>
                <a:sym typeface="Wingdings" panose="05000000000000000000" pitchFamily="2" charset="2"/>
              </a:rPr>
              <a:t>Swapped word modeling</a:t>
            </a:r>
          </a:p>
          <a:p>
            <a:pPr lvl="2"/>
            <a:r>
              <a:rPr lang="en-US" altLang="zh-CN" dirty="0">
                <a:solidFill>
                  <a:srgbClr val="000000"/>
                </a:solidFill>
                <a:sym typeface="Wingdings" panose="05000000000000000000" pitchFamily="2" charset="2"/>
              </a:rPr>
              <a:t>Problem:            doesn’t contain swapped words</a:t>
            </a:r>
          </a:p>
          <a:p>
            <a:pPr lvl="2"/>
            <a:r>
              <a:rPr lang="en-US" altLang="zh-CN" dirty="0">
                <a:solidFill>
                  <a:srgbClr val="000000"/>
                </a:solidFill>
                <a:sym typeface="Wingdings" panose="05000000000000000000" pitchFamily="2" charset="2"/>
              </a:rPr>
              <a:t>Method 1: artificial swapped words in LM</a:t>
            </a:r>
          </a:p>
          <a:p>
            <a:pPr lvl="2"/>
            <a:r>
              <a:rPr lang="en-US" altLang="zh-CN" dirty="0">
                <a:solidFill>
                  <a:srgbClr val="000000"/>
                </a:solidFill>
                <a:sym typeface="Wingdings" panose="05000000000000000000" pitchFamily="2" charset="2"/>
              </a:rPr>
              <a:t>Method 2: add        into  </a:t>
            </a:r>
          </a:p>
          <a:p>
            <a:pPr lvl="2"/>
            <a:r>
              <a:rPr lang="en-US" altLang="zh-CN" dirty="0">
                <a:solidFill>
                  <a:srgbClr val="000000"/>
                </a:solidFill>
                <a:sym typeface="Wingdings" panose="05000000000000000000" pitchFamily="2" charset="2"/>
              </a:rPr>
              <a:t>Method 3: boost errors of       (</a:t>
            </a:r>
            <a:r>
              <a:rPr lang="en-US" altLang="zh-CN" dirty="0" err="1">
                <a:solidFill>
                  <a:srgbClr val="000000"/>
                </a:solidFill>
                <a:sym typeface="Wingdings" panose="05000000000000000000" pitchFamily="2" charset="2"/>
              </a:rPr>
              <a:t>bMMI</a:t>
            </a:r>
            <a:r>
              <a:rPr lang="en-US" altLang="zh-CN" dirty="0">
                <a:solidFill>
                  <a:srgbClr val="000000"/>
                </a:solidFill>
                <a:sym typeface="Wingdings" panose="05000000000000000000" pitchFamily="2" charset="2"/>
              </a:rPr>
              <a:t>)</a:t>
            </a:r>
          </a:p>
          <a:p>
            <a:pPr lvl="2"/>
            <a:endParaRPr lang="en-US" dirty="0">
              <a:solidFill>
                <a:srgbClr val="000000"/>
              </a:solidFill>
              <a:sym typeface="Wingdings" panose="05000000000000000000" pitchFamily="2" charset="2"/>
            </a:endParaRPr>
          </a:p>
        </p:txBody>
      </p:sp>
      <p:sp>
        <p:nvSpPr>
          <p:cNvPr id="7" name="Left Brace 6"/>
          <p:cNvSpPr/>
          <p:nvPr/>
        </p:nvSpPr>
        <p:spPr>
          <a:xfrm>
            <a:off x="7095599" y="1286651"/>
            <a:ext cx="381000" cy="341358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037" y="2667325"/>
            <a:ext cx="228917" cy="258141"/>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837" y="3344862"/>
            <a:ext cx="333040" cy="295337"/>
          </a:xfrm>
          <a:prstGeom prst="rect">
            <a:avLst/>
          </a:prstGeom>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437" y="3330582"/>
            <a:ext cx="257211" cy="323895"/>
          </a:xfrm>
          <a:prstGeom prst="rect">
            <a:avLst/>
          </a:prstGeom>
        </p:spPr>
      </p:pic>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837" y="3659125"/>
            <a:ext cx="333040" cy="295337"/>
          </a:xfrm>
          <a:prstGeom prst="rect">
            <a:avLst/>
          </a:prstGeom>
        </p:spPr>
      </p:pic>
      <p:sp>
        <p:nvSpPr>
          <p:cNvPr id="14" name="TextBox 13"/>
          <p:cNvSpPr txBox="1"/>
          <p:nvPr/>
        </p:nvSpPr>
        <p:spPr>
          <a:xfrm>
            <a:off x="7496301" y="1042142"/>
            <a:ext cx="4648200" cy="3902607"/>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ASR Insertion</a:t>
            </a:r>
          </a:p>
          <a:p>
            <a:pPr>
              <a:lnSpc>
                <a:spcPct val="90000"/>
              </a:lnSpc>
              <a:spcAft>
                <a:spcPts val="600"/>
              </a:spcAft>
            </a:pPr>
            <a:r>
              <a:rPr lang="en-US" sz="2400" dirty="0">
                <a:gradFill>
                  <a:gsLst>
                    <a:gs pos="2917">
                      <a:schemeClr val="tx1"/>
                    </a:gs>
                    <a:gs pos="30000">
                      <a:schemeClr val="tx1"/>
                    </a:gs>
                  </a:gsLst>
                  <a:lin ang="5400000" scaled="0"/>
                </a:gradFill>
              </a:rPr>
              <a:t>ASR Deletion</a:t>
            </a:r>
          </a:p>
          <a:p>
            <a:pPr>
              <a:lnSpc>
                <a:spcPct val="90000"/>
              </a:lnSpc>
              <a:spcAft>
                <a:spcPts val="600"/>
              </a:spcAft>
            </a:pPr>
            <a:r>
              <a:rPr lang="en-US" sz="2400" dirty="0">
                <a:gradFill>
                  <a:gsLst>
                    <a:gs pos="2917">
                      <a:schemeClr val="tx1"/>
                    </a:gs>
                    <a:gs pos="30000">
                      <a:schemeClr val="tx1"/>
                    </a:gs>
                  </a:gsLst>
                  <a:lin ang="5400000" scaled="0"/>
                </a:gradFill>
              </a:rPr>
              <a:t>ASR substitution</a:t>
            </a:r>
          </a:p>
          <a:p>
            <a:pPr>
              <a:lnSpc>
                <a:spcPct val="90000"/>
              </a:lnSpc>
              <a:spcAft>
                <a:spcPts val="600"/>
              </a:spcAft>
            </a:pPr>
            <a:r>
              <a:rPr lang="en-US" sz="2400" dirty="0">
                <a:solidFill>
                  <a:srgbClr val="FF0000"/>
                </a:solidFill>
              </a:rPr>
              <a:t>Assignment error</a:t>
            </a:r>
          </a:p>
          <a:p>
            <a:pPr>
              <a:lnSpc>
                <a:spcPct val="90000"/>
              </a:lnSpc>
              <a:spcAft>
                <a:spcPts val="600"/>
              </a:spcAft>
            </a:pPr>
            <a:r>
              <a:rPr lang="en-US" sz="2400" dirty="0">
                <a:solidFill>
                  <a:srgbClr val="FF0000"/>
                </a:solidFill>
              </a:rPr>
              <a:t>	</a:t>
            </a:r>
            <a:r>
              <a:rPr lang="en-US" sz="2400" dirty="0">
                <a:gradFill>
                  <a:gsLst>
                    <a:gs pos="2917">
                      <a:schemeClr val="tx1"/>
                    </a:gs>
                    <a:gs pos="30000">
                      <a:schemeClr val="tx1"/>
                    </a:gs>
                  </a:gsLst>
                  <a:lin ang="5400000" scaled="0"/>
                </a:gradFill>
              </a:rPr>
              <a:t>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a:t>
            </a:r>
            <a:r>
              <a:rPr lang="en-US" sz="2400" dirty="0">
                <a:solidFill>
                  <a:schemeClr val="accent2"/>
                </a:solidFill>
              </a:rPr>
              <a:t>how</a:t>
            </a:r>
            <a:r>
              <a:rPr lang="en-US" sz="2400" dirty="0">
                <a:gradFill>
                  <a:gsLst>
                    <a:gs pos="2917">
                      <a:schemeClr val="tx1"/>
                    </a:gs>
                    <a:gs pos="30000">
                      <a:schemeClr val="tx1"/>
                    </a:gs>
                  </a:gsLst>
                  <a:lin ang="5400000" scaled="0"/>
                </a:gradFill>
              </a:rPr>
              <a:t> oh </a:t>
            </a:r>
            <a:r>
              <a:rPr lang="en-US" sz="2400" dirty="0">
                <a:solidFill>
                  <a:schemeClr val="accent2"/>
                </a:solidFill>
              </a:rPr>
              <a:t>you</a:t>
            </a:r>
          </a:p>
          <a:p>
            <a:pPr lvl="1">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a:t>
            </a:r>
            <a:r>
              <a:rPr lang="en-US" sz="2400" dirty="0">
                <a:solidFill>
                  <a:schemeClr val="accent2"/>
                </a:solidFill>
              </a:rPr>
              <a:t>are</a:t>
            </a:r>
            <a:r>
              <a:rPr lang="en-US" sz="2400" dirty="0">
                <a:gradFill>
                  <a:gsLst>
                    <a:gs pos="2917">
                      <a:schemeClr val="tx1"/>
                    </a:gs>
                    <a:gs pos="30000">
                      <a:schemeClr val="tx1"/>
                    </a:gs>
                  </a:gsLst>
                  <a:lin ang="5400000" scaled="0"/>
                </a:gradFill>
              </a:rPr>
              <a:t> no</a:t>
            </a:r>
          </a:p>
          <a:p>
            <a:pPr>
              <a:lnSpc>
                <a:spcPct val="90000"/>
              </a:lnSpc>
              <a:spcAft>
                <a:spcPts val="600"/>
              </a:spcAft>
            </a:pPr>
            <a:r>
              <a:rPr lang="en-US" sz="2400" dirty="0">
                <a:solidFill>
                  <a:srgbClr val="FF0000"/>
                </a:solidFill>
              </a:rPr>
              <a:t>Cross talk error</a:t>
            </a:r>
          </a:p>
          <a:p>
            <a:pPr>
              <a:lnSpc>
                <a:spcPct val="90000"/>
              </a:lnSpc>
              <a:spcAft>
                <a:spcPts val="600"/>
              </a:spcAft>
            </a:pPr>
            <a:r>
              <a:rPr lang="en-US" sz="2400" dirty="0">
                <a:gradFill>
                  <a:gsLst>
                    <a:gs pos="2917">
                      <a:schemeClr val="tx1"/>
                    </a:gs>
                    <a:gs pos="30000">
                      <a:schemeClr val="tx1"/>
                    </a:gs>
                  </a:gsLst>
                  <a:lin ang="5400000" scaled="0"/>
                </a:gradFill>
              </a:rPr>
              <a:t>	e.g.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-a: how </a:t>
            </a:r>
            <a:r>
              <a:rPr lang="en-US" sz="2400" dirty="0">
                <a:solidFill>
                  <a:schemeClr val="accent2"/>
                </a:solidFill>
              </a:rPr>
              <a:t>are</a:t>
            </a:r>
            <a:r>
              <a:rPr lang="en-US" sz="2400" dirty="0">
                <a:gradFill>
                  <a:gsLst>
                    <a:gs pos="2917">
                      <a:schemeClr val="tx1"/>
                    </a:gs>
                    <a:gs pos="30000">
                      <a:schemeClr val="tx1"/>
                    </a:gs>
                  </a:gsLst>
                  <a:lin ang="5400000" scaled="0"/>
                </a:gradFill>
              </a:rPr>
              <a:t> you</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ch</a:t>
            </a:r>
            <a:r>
              <a:rPr lang="en-US" sz="2400" dirty="0">
                <a:gradFill>
                  <a:gsLst>
                    <a:gs pos="2917">
                      <a:schemeClr val="tx1"/>
                    </a:gs>
                    <a:gs pos="30000">
                      <a:schemeClr val="tx1"/>
                    </a:gs>
                  </a:gsLst>
                  <a:lin ang="5400000" scaled="0"/>
                </a:gradFill>
              </a:rPr>
              <a:t>-b:   oh </a:t>
            </a:r>
            <a:r>
              <a:rPr lang="en-US" sz="2400" dirty="0">
                <a:solidFill>
                  <a:schemeClr val="accent2"/>
                </a:solidFill>
              </a:rPr>
              <a:t>are</a:t>
            </a:r>
            <a:r>
              <a:rPr lang="en-US" sz="2400" dirty="0">
                <a:gradFill>
                  <a:gsLst>
                    <a:gs pos="2917">
                      <a:schemeClr val="tx1"/>
                    </a:gs>
                    <a:gs pos="30000">
                      <a:schemeClr val="tx1"/>
                    </a:gs>
                  </a:gsLst>
                  <a:lin ang="5400000" scaled="0"/>
                </a:gradFill>
              </a:rPr>
              <a:t>  no</a:t>
            </a:r>
          </a:p>
        </p:txBody>
      </p:sp>
      <p:sp>
        <p:nvSpPr>
          <p:cNvPr id="17" name="Title 2">
            <a:extLst>
              <a:ext uri="{FF2B5EF4-FFF2-40B4-BE49-F238E27FC236}">
                <a16:creationId xmlns:a16="http://schemas.microsoft.com/office/drawing/2014/main" id="{D4193A6A-D6C7-42E1-8231-991916089C0F}"/>
              </a:ext>
            </a:extLst>
          </p:cNvPr>
          <p:cNvSpPr>
            <a:spLocks noGrp="1"/>
          </p:cNvSpPr>
          <p:nvPr>
            <p:ph type="title"/>
          </p:nvPr>
        </p:nvSpPr>
        <p:spPr>
          <a:xfrm>
            <a:off x="274639" y="295274"/>
            <a:ext cx="11889564" cy="917575"/>
          </a:xfrm>
        </p:spPr>
        <p:txBody>
          <a:bodyPr/>
          <a:lstStyle/>
          <a:p>
            <a:r>
              <a:rPr lang="zh-CN" altLang="en-US" dirty="0">
                <a:solidFill>
                  <a:srgbClr val="0078D7"/>
                </a:solidFill>
              </a:rPr>
              <a:t>多输出的鉴别性训练方法</a:t>
            </a:r>
            <a:endParaRPr lang="en-US" dirty="0"/>
          </a:p>
        </p:txBody>
      </p:sp>
      <p:pic>
        <p:nvPicPr>
          <p:cNvPr id="10" name="Picture 12" descr="Screen Clipping">
            <a:extLst>
              <a:ext uri="{FF2B5EF4-FFF2-40B4-BE49-F238E27FC236}">
                <a16:creationId xmlns:a16="http://schemas.microsoft.com/office/drawing/2014/main" id="{95FC5816-3FBE-490D-AC9E-4B4E54F13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162" y="4708078"/>
            <a:ext cx="6863455" cy="1826298"/>
          </a:xfrm>
          <a:prstGeom prst="rect">
            <a:avLst/>
          </a:prstGeom>
        </p:spPr>
      </p:pic>
      <p:sp>
        <p:nvSpPr>
          <p:cNvPr id="11" name="Rectangle 14">
            <a:extLst>
              <a:ext uri="{FF2B5EF4-FFF2-40B4-BE49-F238E27FC236}">
                <a16:creationId xmlns:a16="http://schemas.microsoft.com/office/drawing/2014/main" id="{F3607360-1CA3-4A92-9D0D-F028BD63FCBD}"/>
              </a:ext>
            </a:extLst>
          </p:cNvPr>
          <p:cNvSpPr/>
          <p:nvPr/>
        </p:nvSpPr>
        <p:spPr bwMode="auto">
          <a:xfrm>
            <a:off x="4504903" y="5691617"/>
            <a:ext cx="2246734" cy="396445"/>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427731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21840306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7" y="1158398"/>
            <a:ext cx="12115799" cy="3108543"/>
          </a:xfrm>
        </p:spPr>
        <p:txBody>
          <a:bodyPr/>
          <a:lstStyle/>
          <a:p>
            <a:r>
              <a:rPr lang="zh-CN" altLang="en-US" dirty="0">
                <a:solidFill>
                  <a:srgbClr val="000000"/>
                </a:solidFill>
                <a:sym typeface="Wingdings" panose="05000000000000000000" pitchFamily="2" charset="2"/>
              </a:rPr>
              <a:t>实验配置</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人工重叠的</a:t>
            </a:r>
            <a:r>
              <a:rPr lang="en-US" altLang="zh-CN" dirty="0">
                <a:solidFill>
                  <a:srgbClr val="000000"/>
                </a:solidFill>
                <a:sym typeface="Wingdings" panose="05000000000000000000" pitchFamily="2" charset="2"/>
              </a:rPr>
              <a:t>SWBD</a:t>
            </a:r>
            <a:r>
              <a:rPr lang="zh-CN" altLang="en-US" dirty="0">
                <a:solidFill>
                  <a:srgbClr val="000000"/>
                </a:solidFill>
                <a:sym typeface="Wingdings" panose="05000000000000000000" pitchFamily="2" charset="2"/>
              </a:rPr>
              <a:t>数据集</a:t>
            </a:r>
            <a:r>
              <a:rPr lang="en-US" altLang="zh-CN" dirty="0">
                <a:solidFill>
                  <a:srgbClr val="000000"/>
                </a:solidFill>
                <a:sym typeface="Wingdings" panose="05000000000000000000" pitchFamily="2" charset="2"/>
              </a:rPr>
              <a:t> 300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150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 (50</a:t>
            </a:r>
            <a:r>
              <a:rPr lang="zh-CN" altLang="en-US" dirty="0">
                <a:solidFill>
                  <a:srgbClr val="000000"/>
                </a:solidFill>
                <a:sym typeface="Wingdings" panose="05000000000000000000" pitchFamily="2" charset="2"/>
              </a:rPr>
              <a:t>小时</a:t>
            </a:r>
            <a:r>
              <a:rPr lang="en-US" altLang="zh-CN" dirty="0">
                <a:solidFill>
                  <a:srgbClr val="000000"/>
                </a:solidFill>
                <a:sym typeface="Wingdings" panose="05000000000000000000" pitchFamily="2" charset="2"/>
              </a:rPr>
              <a:t>); hub5e-swb 1831  915</a:t>
            </a:r>
            <a:r>
              <a:rPr lang="zh-CN" altLang="en-US" dirty="0">
                <a:solidFill>
                  <a:srgbClr val="000000"/>
                </a:solidFill>
                <a:sym typeface="Wingdings" panose="05000000000000000000" pitchFamily="2" charset="2"/>
              </a:rPr>
              <a:t>句</a:t>
            </a:r>
            <a:endParaRPr lang="en-US" altLang="zh-CN" dirty="0">
              <a:solidFill>
                <a:srgbClr val="000000"/>
              </a:solidFill>
              <a:sym typeface="Wingdings" panose="05000000000000000000" pitchFamily="2" charset="2"/>
            </a:endParaRPr>
          </a:p>
          <a:p>
            <a:pPr lvl="1"/>
            <a:r>
              <a:rPr lang="en-US" altLang="zh-CN" dirty="0">
                <a:solidFill>
                  <a:srgbClr val="000000"/>
                </a:solidFill>
                <a:sym typeface="Wingdings" panose="05000000000000000000" pitchFamily="2" charset="2"/>
              </a:rPr>
              <a:t>9000 </a:t>
            </a:r>
            <a:r>
              <a:rPr lang="en-US" altLang="zh-CN" dirty="0" err="1">
                <a:solidFill>
                  <a:srgbClr val="000000"/>
                </a:solidFill>
                <a:sym typeface="Wingdings" panose="05000000000000000000" pitchFamily="2" charset="2"/>
              </a:rPr>
              <a:t>senones</a:t>
            </a:r>
            <a:r>
              <a:rPr lang="en-US" altLang="zh-CN" dirty="0">
                <a:solidFill>
                  <a:srgbClr val="000000"/>
                </a:solidFill>
                <a:sym typeface="Wingdings" panose="05000000000000000000" pitchFamily="2" charset="2"/>
              </a:rPr>
              <a:t>; clean speech alignment; </a:t>
            </a:r>
          </a:p>
          <a:p>
            <a:pPr lvl="1"/>
            <a:r>
              <a:rPr lang="zh-CN" altLang="en-US" dirty="0">
                <a:solidFill>
                  <a:srgbClr val="000000"/>
                </a:solidFill>
                <a:sym typeface="Wingdings" panose="05000000000000000000" pitchFamily="2" charset="2"/>
              </a:rPr>
              <a:t>基线</a:t>
            </a:r>
            <a:r>
              <a:rPr lang="en-US" altLang="zh-CN" dirty="0">
                <a:solidFill>
                  <a:srgbClr val="000000"/>
                </a:solidFill>
                <a:sym typeface="Wingdings" panose="05000000000000000000" pitchFamily="2" charset="2"/>
              </a:rPr>
              <a:t> 1: 10L 768 cells BLSTM PIT-ASR </a:t>
            </a:r>
            <a:r>
              <a:rPr lang="zh-CN" altLang="en-US" dirty="0">
                <a:solidFill>
                  <a:srgbClr val="000000"/>
                </a:solidFill>
                <a:sym typeface="Wingdings" panose="05000000000000000000" pitchFamily="2" charset="2"/>
              </a:rPr>
              <a:t>模型</a:t>
            </a:r>
            <a:endParaRPr lang="en-US" altLang="zh-CN" dirty="0">
              <a:solidFill>
                <a:srgbClr val="000000"/>
              </a:solidFill>
              <a:sym typeface="Wingdings" panose="05000000000000000000" pitchFamily="2" charset="2"/>
            </a:endParaRPr>
          </a:p>
          <a:p>
            <a:pPr lvl="1"/>
            <a:r>
              <a:rPr lang="zh-CN" altLang="en-US" dirty="0">
                <a:solidFill>
                  <a:srgbClr val="000000"/>
                </a:solidFill>
                <a:sym typeface="Wingdings" panose="05000000000000000000" pitchFamily="2" charset="2"/>
              </a:rPr>
              <a:t>基线</a:t>
            </a:r>
            <a:r>
              <a:rPr lang="en-US" altLang="zh-CN" dirty="0">
                <a:solidFill>
                  <a:srgbClr val="000000"/>
                </a:solidFill>
                <a:sym typeface="Wingdings" panose="05000000000000000000" pitchFamily="2" charset="2"/>
              </a:rPr>
              <a:t> 2: 6L 768 cells BLSTM PIT-SS + 4L 768 cells BLSTM ASR</a:t>
            </a:r>
            <a:r>
              <a:rPr lang="zh-CN" altLang="en-US" dirty="0">
                <a:solidFill>
                  <a:srgbClr val="000000"/>
                </a:solidFill>
                <a:sym typeface="Wingdings" panose="05000000000000000000" pitchFamily="2" charset="2"/>
              </a:rPr>
              <a:t>模型</a:t>
            </a:r>
            <a:endParaRPr lang="en-US" altLang="zh-CN" dirty="0">
              <a:solidFill>
                <a:srgbClr val="000000"/>
              </a:solidFill>
              <a:sym typeface="Wingdings" panose="05000000000000000000" pitchFamily="2" charset="2"/>
            </a:endParaRPr>
          </a:p>
          <a:p>
            <a:pPr lvl="1"/>
            <a:endParaRPr lang="en-US"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Tree>
    <p:extLst>
      <p:ext uri="{BB962C8B-B14F-4D97-AF65-F5344CB8AC3E}">
        <p14:creationId xmlns:p14="http://schemas.microsoft.com/office/powerpoint/2010/main" val="40338887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系统介绍</a:t>
            </a:r>
            <a:endParaRPr lang="en-US" dirty="0">
              <a:solidFill>
                <a:srgbClr val="0078D7"/>
              </a:solidFill>
            </a:endParaRPr>
          </a:p>
        </p:txBody>
      </p:sp>
      <p:sp>
        <p:nvSpPr>
          <p:cNvPr id="6" name="Text Placeholder 5"/>
          <p:cNvSpPr>
            <a:spLocks noGrp="1"/>
          </p:cNvSpPr>
          <p:nvPr>
            <p:ph type="body" sz="quarter" idx="10"/>
          </p:nvPr>
        </p:nvSpPr>
        <p:spPr>
          <a:xfrm>
            <a:off x="274639" y="1212849"/>
            <a:ext cx="7162798" cy="4004173"/>
          </a:xfrm>
        </p:spPr>
        <p:txBody>
          <a:bodyPr/>
          <a:lstStyle/>
          <a:p>
            <a:r>
              <a:rPr lang="zh-CN" altLang="en-US" sz="3500" dirty="0">
                <a:solidFill>
                  <a:schemeClr val="tx1"/>
                </a:solidFill>
              </a:rPr>
              <a:t>声学改进</a:t>
            </a:r>
            <a:endParaRPr lang="en-US" sz="3500" dirty="0">
              <a:solidFill>
                <a:schemeClr val="tx1"/>
              </a:solidFill>
            </a:endParaRPr>
          </a:p>
          <a:p>
            <a:pPr lvl="1"/>
            <a:r>
              <a:rPr lang="en-US" dirty="0">
                <a:solidFill>
                  <a:schemeClr val="tx1"/>
                </a:solidFill>
              </a:rPr>
              <a:t>Modular Initialization </a:t>
            </a:r>
            <a:r>
              <a:rPr lang="en-US" altLang="zh-CN" dirty="0">
                <a:solidFill>
                  <a:schemeClr val="tx1"/>
                </a:solidFill>
              </a:rPr>
              <a:t>+ C</a:t>
            </a:r>
            <a:r>
              <a:rPr lang="en-US" dirty="0">
                <a:solidFill>
                  <a:schemeClr val="tx1"/>
                </a:solidFill>
              </a:rPr>
              <a:t>NN </a:t>
            </a:r>
          </a:p>
          <a:p>
            <a:pPr lvl="1"/>
            <a:r>
              <a:rPr lang="en-US" dirty="0">
                <a:solidFill>
                  <a:schemeClr val="tx1"/>
                </a:solidFill>
              </a:rPr>
              <a:t>Transfer Learning Based Joint Training </a:t>
            </a:r>
          </a:p>
          <a:p>
            <a:pPr lvl="1"/>
            <a:r>
              <a:rPr lang="en-US" altLang="zh-CN" dirty="0">
                <a:solidFill>
                  <a:schemeClr val="tx1"/>
                </a:solidFill>
              </a:rPr>
              <a:t>Temporal Correlation Modeling </a:t>
            </a:r>
            <a:endParaRPr lang="en-US" dirty="0">
              <a:solidFill>
                <a:schemeClr val="tx1"/>
              </a:solidFill>
            </a:endParaRPr>
          </a:p>
          <a:p>
            <a:r>
              <a:rPr lang="zh-CN" altLang="en-US" sz="3500" dirty="0">
                <a:solidFill>
                  <a:schemeClr val="tx1"/>
                </a:solidFill>
              </a:rPr>
              <a:t>语言学改进</a:t>
            </a:r>
            <a:endParaRPr lang="en-US" sz="3500" dirty="0">
              <a:solidFill>
                <a:schemeClr val="tx1"/>
              </a:solidFill>
            </a:endParaRPr>
          </a:p>
          <a:p>
            <a:pPr lvl="1"/>
            <a:r>
              <a:rPr lang="en-US" b="1" dirty="0">
                <a:solidFill>
                  <a:srgbClr val="0078D7"/>
                </a:solidFill>
              </a:rPr>
              <a:t>Multi-outputs Sequence Discriminative Training </a:t>
            </a:r>
            <a:endParaRPr lang="en-US" dirty="0">
              <a:solidFill>
                <a:srgbClr val="FF0000"/>
              </a:solidFill>
            </a:endParaRPr>
          </a:p>
          <a:p>
            <a:pPr lvl="1"/>
            <a:r>
              <a:rPr lang="en-US" dirty="0">
                <a:solidFill>
                  <a:schemeClr val="tx1"/>
                </a:solidFill>
              </a:rPr>
              <a:t>Integrating Language Model in Assignment Decision </a:t>
            </a:r>
            <a:endParaRPr lang="en-US" dirty="0">
              <a:solidFill>
                <a:srgbClr val="FF0000"/>
              </a:solidFill>
            </a:endParaRPr>
          </a:p>
        </p:txBody>
      </p:sp>
      <p:sp>
        <p:nvSpPr>
          <p:cNvPr id="2" name="Text Placeholder 1"/>
          <p:cNvSpPr>
            <a:spLocks noGrp="1"/>
          </p:cNvSpPr>
          <p:nvPr>
            <p:ph type="body" sz="quarter" idx="11"/>
          </p:nvPr>
        </p:nvSpPr>
        <p:spPr/>
        <p:txBody>
          <a:bodyPr/>
          <a:lstStyle/>
          <a:p>
            <a:endParaRPr lang="en-US" dirty="0"/>
          </a:p>
        </p:txBody>
      </p:sp>
      <p:sp>
        <p:nvSpPr>
          <p:cNvPr id="9" name="Rectangle 1">
            <a:extLst>
              <a:ext uri="{FF2B5EF4-FFF2-40B4-BE49-F238E27FC236}">
                <a16:creationId xmlns:a16="http://schemas.microsoft.com/office/drawing/2014/main" id="{65384117-E122-4F70-9093-7E49CAF1ED33}"/>
              </a:ext>
            </a:extLst>
          </p:cNvPr>
          <p:cNvSpPr>
            <a:spLocks noChangeArrowheads="1"/>
          </p:cNvSpPr>
          <p:nvPr/>
        </p:nvSpPr>
        <p:spPr bwMode="auto">
          <a:xfrm>
            <a:off x="0" y="5859462"/>
            <a:ext cx="12436475" cy="110267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20000"/>
              </a:lnSpc>
              <a:spcBef>
                <a:spcPct val="0"/>
              </a:spcBef>
              <a:spcAft>
                <a:spcPct val="0"/>
              </a:spcAft>
              <a:buFontTx/>
              <a:buChar char="•"/>
            </a:pPr>
            <a:r>
              <a:rPr lang="zh-CN" altLang="zh-CN" sz="1400" b="1" dirty="0">
                <a:solidFill>
                  <a:srgbClr val="333333"/>
                </a:solidFill>
                <a:latin typeface="Arial" panose="020B0604020202020204" pitchFamily="34" charset="0"/>
                <a:ea typeface="Helvetica Neue"/>
              </a:rPr>
              <a:t>Zhehuai Chen</a:t>
            </a:r>
            <a:r>
              <a:rPr lang="zh-CN" altLang="zh-CN" sz="1400" dirty="0">
                <a:solidFill>
                  <a:srgbClr val="333333"/>
                </a:solidFill>
                <a:latin typeface="Arial" panose="020B0604020202020204" pitchFamily="34" charset="0"/>
                <a:ea typeface="Helvetica Neue"/>
              </a:rPr>
              <a:t>, Jasha Droppo, Jinyu Li, Wayne Xiong, Progressive Joint Modeling in Unsupervised Single-channel Overlapped Speech Recognition. IEEE/ACM Transactions on Audio, Speech, and Language Processing, vol. 26, no. 1, pp. 184-196, Jan. 2018. doi: 10.1109/TASLP.2017.2765834.</a:t>
            </a:r>
          </a:p>
          <a:p>
            <a:pPr marL="0" marR="0" lvl="0" indent="0" algn="l" defTabSz="914400" rtl="0" eaLnBrk="0" fontAlgn="base" latinLnBrk="0" hangingPunct="0">
              <a:lnSpc>
                <a:spcPct val="120000"/>
              </a:lnSpc>
              <a:spcBef>
                <a:spcPct val="0"/>
              </a:spcBef>
              <a:spcAft>
                <a:spcPct val="0"/>
              </a:spcAft>
              <a:buClrTx/>
              <a:buSzTx/>
              <a:buFontTx/>
              <a:buChar char="•"/>
              <a:tabLst/>
            </a:pPr>
            <a:r>
              <a:rPr kumimoji="0" lang="zh-CN" altLang="zh-CN" sz="1400" b="1" i="0" u="none" strike="noStrike" cap="none" normalizeH="0" baseline="0" dirty="0">
                <a:ln>
                  <a:noFill/>
                </a:ln>
                <a:solidFill>
                  <a:srgbClr val="333333"/>
                </a:solidFill>
                <a:effectLst/>
                <a:latin typeface="Arial" panose="020B0604020202020204" pitchFamily="34" charset="0"/>
                <a:ea typeface="Helvetica Neue"/>
              </a:rPr>
              <a:t>Zhehuai Chen</a:t>
            </a:r>
            <a:r>
              <a:rPr kumimoji="0" lang="zh-CN" altLang="zh-CN" sz="1400" b="0" i="0" u="none" strike="noStrike" cap="none" normalizeH="0" baseline="0" dirty="0">
                <a:ln>
                  <a:noFill/>
                </a:ln>
                <a:solidFill>
                  <a:srgbClr val="333333"/>
                </a:solidFill>
                <a:effectLst/>
                <a:latin typeface="Arial" panose="020B0604020202020204" pitchFamily="34" charset="0"/>
                <a:ea typeface="Helvetica Neue"/>
              </a:rPr>
              <a:t>, Jasha Droppo, Sequence Modeling in Unsupervised Single-channel Overlapped Speech Recognition, IEEE International Conference on Acoustics, Speech and Signal Processing(ICASSP), Calgary, Canada, 2018. </a:t>
            </a:r>
            <a:endParaRPr kumimoji="0" lang="en-US" altLang="zh-CN" sz="1400" b="0" i="0" u="none" strike="noStrike" cap="none" normalizeH="0" baseline="0" dirty="0">
              <a:ln>
                <a:noFill/>
              </a:ln>
              <a:solidFill>
                <a:srgbClr val="333333"/>
              </a:solidFill>
              <a:effectLst/>
              <a:latin typeface="Arial" panose="020B0604020202020204" pitchFamily="34" charset="0"/>
              <a:ea typeface="Helvetica Neue"/>
            </a:endParaRPr>
          </a:p>
        </p:txBody>
      </p:sp>
      <p:cxnSp>
        <p:nvCxnSpPr>
          <p:cNvPr id="10" name="直接连接符 9">
            <a:extLst>
              <a:ext uri="{FF2B5EF4-FFF2-40B4-BE49-F238E27FC236}">
                <a16:creationId xmlns:a16="http://schemas.microsoft.com/office/drawing/2014/main" id="{6A73BE44-E353-45FE-9CB6-E5FD559B9C95}"/>
              </a:ext>
            </a:extLst>
          </p:cNvPr>
          <p:cNvCxnSpPr/>
          <p:nvPr/>
        </p:nvCxnSpPr>
        <p:spPr>
          <a:xfrm>
            <a:off x="274639" y="5783262"/>
            <a:ext cx="11506198" cy="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185544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7353"/>
            <a:ext cx="12436475" cy="4935109"/>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8657095" y="4444841"/>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884237" y="1120485"/>
            <a:ext cx="4572000" cy="852777"/>
          </a:xfrm>
          <a:prstGeom prst="borderCallout2">
            <a:avLst>
              <a:gd name="adj1" fmla="val 20859"/>
              <a:gd name="adj2" fmla="val 100364"/>
              <a:gd name="adj3" fmla="val 21931"/>
              <a:gd name="adj4" fmla="val 124280"/>
              <a:gd name="adj5" fmla="val 401719"/>
              <a:gd name="adj6" fmla="val 18194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在一个很强的迁移学习系统上</a:t>
            </a:r>
            <a:endParaRPr lang="en-US" altLang="zh-CN" sz="2500" b="1" dirty="0">
              <a:ln w="0"/>
              <a:solidFill>
                <a:schemeClr val="tx1"/>
              </a:solidFill>
              <a:effectLst>
                <a:outerShdw blurRad="38100" dist="19050" dir="2700000" algn="tl" rotWithShape="0">
                  <a:schemeClr val="dk1">
                    <a:alpha val="40000"/>
                  </a:schemeClr>
                </a:outerShdw>
              </a:effectLst>
            </a:endParaRPr>
          </a:p>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取得 </a:t>
            </a:r>
            <a:r>
              <a:rPr lang="en-US" sz="2500" b="1" dirty="0">
                <a:ln w="0"/>
                <a:solidFill>
                  <a:srgbClr val="0078D7"/>
                </a:solidFill>
                <a:effectLst>
                  <a:outerShdw blurRad="38100" dist="19050" dir="2700000" algn="tl" rotWithShape="0">
                    <a:schemeClr val="dk1">
                      <a:alpha val="40000"/>
                    </a:schemeClr>
                  </a:outerShdw>
                </a:effectLst>
              </a:rPr>
              <a:t>6.1%</a:t>
            </a:r>
            <a:r>
              <a:rPr lang="en-US" sz="2500" b="1" dirty="0">
                <a:ln w="0"/>
                <a:solidFill>
                  <a:schemeClr val="tx1"/>
                </a:solidFill>
                <a:effectLst>
                  <a:outerShdw blurRad="38100" dist="19050" dir="2700000" algn="tl" rotWithShape="0">
                    <a:schemeClr val="dk1">
                      <a:alpha val="40000"/>
                    </a:schemeClr>
                  </a:outerShdw>
                </a:effectLst>
              </a:rPr>
              <a:t>&amp;</a:t>
            </a:r>
            <a:r>
              <a:rPr lang="en-US" sz="2500" b="1" dirty="0">
                <a:ln w="0"/>
                <a:solidFill>
                  <a:srgbClr val="0078D7"/>
                </a:solidFill>
                <a:effectLst>
                  <a:outerShdw blurRad="38100" dist="19050" dir="2700000" algn="tl" rotWithShape="0">
                    <a:schemeClr val="dk1">
                      <a:alpha val="40000"/>
                    </a:schemeClr>
                  </a:outerShdw>
                </a:effectLst>
              </a:rPr>
              <a:t>7.9%</a:t>
            </a:r>
            <a:r>
              <a:rPr lang="en-US" sz="2500" b="1" dirty="0">
                <a:ln w="0"/>
                <a:solidFill>
                  <a:schemeClr val="tx1"/>
                </a:solidFill>
                <a:effectLst>
                  <a:outerShdw blurRad="38100" dist="19050" dir="2700000" algn="tl" rotWithShape="0">
                    <a:schemeClr val="dk1">
                      <a:alpha val="40000"/>
                    </a:schemeClr>
                  </a:outerShdw>
                </a:effectLst>
              </a:rPr>
              <a:t> </a:t>
            </a:r>
            <a:r>
              <a:rPr lang="zh-CN" altLang="en-US" sz="2500" b="1" dirty="0">
                <a:ln w="0"/>
                <a:solidFill>
                  <a:schemeClr val="tx1"/>
                </a:solidFill>
                <a:effectLst>
                  <a:outerShdw blurRad="38100" dist="19050" dir="2700000" algn="tl" rotWithShape="0">
                    <a:schemeClr val="dk1">
                      <a:alpha val="40000"/>
                    </a:schemeClr>
                  </a:outerShdw>
                </a:effectLst>
              </a:rPr>
              <a:t>相对改善</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8657096" y="5794645"/>
            <a:ext cx="3657853" cy="990600"/>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492687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918779"/>
            <a:ext cx="10790238" cy="5043097"/>
          </a:xfrm>
          <a:prstGeom prst="rect">
            <a:avLst/>
          </a:prstGeom>
        </p:spPr>
      </p:pic>
      <p:sp>
        <p:nvSpPr>
          <p:cNvPr id="3" name="Title 2"/>
          <p:cNvSpPr>
            <a:spLocks noGrp="1"/>
          </p:cNvSpPr>
          <p:nvPr>
            <p:ph type="title"/>
          </p:nvPr>
        </p:nvSpPr>
        <p:spPr/>
        <p:txBody>
          <a:bodyPr/>
          <a:lstStyle/>
          <a:p>
            <a:r>
              <a:rPr lang="zh-CN" altLang="en-US" dirty="0">
                <a:solidFill>
                  <a:srgbClr val="0078D7"/>
                </a:solidFill>
              </a:rPr>
              <a:t>实验结果</a:t>
            </a:r>
            <a:endParaRPr lang="en-US" dirty="0"/>
          </a:p>
        </p:txBody>
      </p:sp>
      <p:sp>
        <p:nvSpPr>
          <p:cNvPr id="2" name="Text Placeholder 1"/>
          <p:cNvSpPr>
            <a:spLocks noGrp="1"/>
          </p:cNvSpPr>
          <p:nvPr>
            <p:ph type="body" sz="quarter" idx="10"/>
          </p:nvPr>
        </p:nvSpPr>
        <p:spPr>
          <a:xfrm>
            <a:off x="274639" y="1212849"/>
            <a:ext cx="5486399" cy="627864"/>
          </a:xfrm>
        </p:spPr>
        <p:txBody>
          <a:bodyPr/>
          <a:lstStyle/>
          <a:p>
            <a:endParaRPr lang="en-US" dirty="0">
              <a:solidFill>
                <a:srgbClr val="000000"/>
              </a:solidFill>
              <a:sym typeface="Wingdings" panose="05000000000000000000" pitchFamily="2" charset="2"/>
            </a:endParaRPr>
          </a:p>
        </p:txBody>
      </p:sp>
      <p:sp>
        <p:nvSpPr>
          <p:cNvPr id="7" name="Text Placeholder 6"/>
          <p:cNvSpPr>
            <a:spLocks noGrp="1"/>
          </p:cNvSpPr>
          <p:nvPr>
            <p:ph type="body" sz="quarter" idx="11"/>
          </p:nvPr>
        </p:nvSpPr>
        <p:spPr/>
        <p:txBody>
          <a:bodyPr/>
          <a:lstStyle/>
          <a:p>
            <a:endParaRPr lang="en-US"/>
          </a:p>
        </p:txBody>
      </p:sp>
      <p:sp>
        <p:nvSpPr>
          <p:cNvPr id="11" name="Rectangle 10"/>
          <p:cNvSpPr/>
          <p:nvPr/>
        </p:nvSpPr>
        <p:spPr bwMode="auto">
          <a:xfrm>
            <a:off x="9113837" y="4392068"/>
            <a:ext cx="2514853" cy="770359"/>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2" name="Line Callout 2 11"/>
          <p:cNvSpPr/>
          <p:nvPr/>
        </p:nvSpPr>
        <p:spPr bwMode="auto">
          <a:xfrm>
            <a:off x="960437" y="1221917"/>
            <a:ext cx="4572000" cy="537322"/>
          </a:xfrm>
          <a:prstGeom prst="borderCallout2">
            <a:avLst>
              <a:gd name="adj1" fmla="val 20859"/>
              <a:gd name="adj2" fmla="val 100364"/>
              <a:gd name="adj3" fmla="val 21931"/>
              <a:gd name="adj4" fmla="val 124280"/>
              <a:gd name="adj5" fmla="val 589722"/>
              <a:gd name="adj6" fmla="val 19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500" b="1" dirty="0">
                <a:ln w="0"/>
                <a:solidFill>
                  <a:schemeClr val="tx1"/>
                </a:solidFill>
                <a:effectLst>
                  <a:outerShdw blurRad="38100" dist="19050" dir="2700000" algn="tl" rotWithShape="0">
                    <a:schemeClr val="dk1">
                      <a:alpha val="40000"/>
                    </a:schemeClr>
                  </a:outerShdw>
                </a:effectLst>
              </a:rPr>
              <a:t>甚至能改善</a:t>
            </a:r>
            <a:r>
              <a:rPr lang="en-US" sz="2500" b="1" dirty="0">
                <a:ln w="0"/>
                <a:solidFill>
                  <a:schemeClr val="tx1"/>
                </a:solidFill>
                <a:effectLst>
                  <a:outerShdw blurRad="38100" dist="19050" dir="2700000" algn="tl" rotWithShape="0">
                    <a:schemeClr val="dk1">
                      <a:alpha val="40000"/>
                    </a:schemeClr>
                  </a:outerShdw>
                </a:effectLst>
              </a:rPr>
              <a:t>MMI</a:t>
            </a:r>
            <a:r>
              <a:rPr lang="zh-CN" altLang="en-US" sz="2500" b="1" dirty="0">
                <a:ln w="0"/>
                <a:solidFill>
                  <a:schemeClr val="tx1"/>
                </a:solidFill>
                <a:effectLst>
                  <a:outerShdw blurRad="38100" dist="19050" dir="2700000" algn="tl" rotWithShape="0">
                    <a:schemeClr val="dk1">
                      <a:alpha val="40000"/>
                    </a:schemeClr>
                  </a:outerShdw>
                </a:effectLst>
              </a:rPr>
              <a:t>的教师模型</a:t>
            </a:r>
            <a:endParaRPr lang="en-US" sz="2500" b="1"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bwMode="auto">
          <a:xfrm>
            <a:off x="9113837" y="6011862"/>
            <a:ext cx="2515312" cy="773383"/>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1631397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例子（</a:t>
            </a:r>
            <a:r>
              <a:rPr lang="en-US" altLang="zh-CN" dirty="0">
                <a:solidFill>
                  <a:srgbClr val="0078D7"/>
                </a:solidFill>
              </a:rPr>
              <a:t> 50</a:t>
            </a:r>
            <a:r>
              <a:rPr lang="zh-CN" altLang="en-US" dirty="0">
                <a:solidFill>
                  <a:srgbClr val="0078D7"/>
                </a:solidFill>
              </a:rPr>
              <a:t>小时 女声</a:t>
            </a:r>
            <a:r>
              <a:rPr lang="en-US" altLang="zh-CN" dirty="0">
                <a:solidFill>
                  <a:srgbClr val="0078D7"/>
                </a:solidFill>
              </a:rPr>
              <a:t>-</a:t>
            </a:r>
            <a:r>
              <a:rPr lang="zh-CN" altLang="en-US" dirty="0">
                <a:solidFill>
                  <a:srgbClr val="0078D7"/>
                </a:solidFill>
              </a:rPr>
              <a:t>女声）</a:t>
            </a:r>
            <a:endParaRPr lang="en-US" dirty="0"/>
          </a:p>
        </p:txBody>
      </p:sp>
      <p:sp>
        <p:nvSpPr>
          <p:cNvPr id="2" name="Text Placeholder 1"/>
          <p:cNvSpPr>
            <a:spLocks noGrp="1"/>
          </p:cNvSpPr>
          <p:nvPr>
            <p:ph type="body" sz="quarter" idx="10"/>
          </p:nvPr>
        </p:nvSpPr>
        <p:spPr>
          <a:xfrm>
            <a:off x="274639" y="1212849"/>
            <a:ext cx="5486399" cy="3908762"/>
          </a:xfrm>
        </p:spPr>
        <p:txBody>
          <a:bodyPr/>
          <a:lstStyle/>
          <a:p>
            <a:r>
              <a:rPr lang="en-US" sz="2000" dirty="0">
                <a:solidFill>
                  <a:srgbClr val="000000"/>
                </a:solidFill>
                <a:sym typeface="Wingdings" panose="05000000000000000000" pitchFamily="2" charset="2"/>
              </a:rPr>
              <a:t>Clean ASR (90+WER)</a:t>
            </a:r>
          </a:p>
          <a:p>
            <a:r>
              <a:rPr lang="en-US" sz="2000" dirty="0">
                <a:solidFill>
                  <a:srgbClr val="000000"/>
                </a:solidFill>
                <a:sym typeface="Wingdings" panose="05000000000000000000" pitchFamily="2" charset="2"/>
              </a:rPr>
              <a:t>1 PIT-CE</a:t>
            </a:r>
          </a:p>
          <a:p>
            <a:r>
              <a:rPr lang="en-US" sz="2000" dirty="0">
                <a:solidFill>
                  <a:srgbClr val="000000"/>
                </a:solidFill>
                <a:sym typeface="Wingdings" panose="05000000000000000000" pitchFamily="2" charset="2"/>
              </a:rPr>
              <a:t>2 Transf.</a:t>
            </a:r>
          </a:p>
          <a:p>
            <a:r>
              <a:rPr lang="en-US" sz="2000" dirty="0">
                <a:solidFill>
                  <a:srgbClr val="000000"/>
                </a:solidFill>
                <a:sym typeface="Wingdings" panose="05000000000000000000" pitchFamily="2" charset="2"/>
              </a:rPr>
              <a:t>3    +MMI teacher</a:t>
            </a:r>
          </a:p>
          <a:p>
            <a:r>
              <a:rPr lang="en-US" sz="2000" dirty="0">
                <a:solidFill>
                  <a:srgbClr val="000000"/>
                </a:solidFill>
                <a:sym typeface="Wingdings" panose="05000000000000000000" pitchFamily="2" charset="2"/>
              </a:rPr>
              <a:t>4       +seq. disc. tr.</a:t>
            </a: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a:p>
            <a:endParaRPr lang="en-US" sz="2000" dirty="0">
              <a:solidFill>
                <a:srgbClr val="000000"/>
              </a:solidFill>
              <a:sym typeface="Wingdings" panose="05000000000000000000" pitchFamily="2" charset="2"/>
            </a:endParaRPr>
          </a:p>
        </p:txBody>
      </p:sp>
      <p:pic>
        <p:nvPicPr>
          <p:cNvPr id="4" name="sw_4776_A_385900000_525700000_sw_4854_B_475700000_6159000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46237" y="3802062"/>
            <a:ext cx="609600" cy="609600"/>
          </a:xfrm>
          <a:prstGeom prst="rect">
            <a:avLst/>
          </a:prstGeom>
        </p:spPr>
      </p:pic>
    </p:spTree>
    <p:extLst>
      <p:ext uri="{BB962C8B-B14F-4D97-AF65-F5344CB8AC3E}">
        <p14:creationId xmlns:p14="http://schemas.microsoft.com/office/powerpoint/2010/main" val="419654606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4145"/>
            <a:ext cx="12436475" cy="5706234"/>
          </a:xfrm>
          <a:prstGeom prst="rect">
            <a:avLst/>
          </a:prstGeom>
        </p:spPr>
      </p:pic>
      <p:sp>
        <p:nvSpPr>
          <p:cNvPr id="6" name="Rectangle 5"/>
          <p:cNvSpPr/>
          <p:nvPr/>
        </p:nvSpPr>
        <p:spPr>
          <a:xfrm>
            <a:off x="3660337" y="2836595"/>
            <a:ext cx="6216650" cy="369332"/>
          </a:xfrm>
          <a:prstGeom prst="rect">
            <a:avLst/>
          </a:prstGeom>
        </p:spPr>
        <p:txBody>
          <a:bodyPr>
            <a:spAutoFit/>
          </a:bodyPr>
          <a:lstStyle/>
          <a:p>
            <a:r>
              <a:rPr lang="en-US" b="1" dirty="0">
                <a:solidFill>
                  <a:srgbClr val="000000"/>
                </a:solidFill>
                <a:sym typeface="Wingdings" panose="05000000000000000000" pitchFamily="2" charset="2"/>
              </a:rPr>
              <a:t>4       +seq. disc. tr.</a:t>
            </a:r>
          </a:p>
        </p:txBody>
      </p:sp>
      <p:sp>
        <p:nvSpPr>
          <p:cNvPr id="7" name="Rectangle 6"/>
          <p:cNvSpPr/>
          <p:nvPr/>
        </p:nvSpPr>
        <p:spPr>
          <a:xfrm>
            <a:off x="3078843" y="1329480"/>
            <a:ext cx="1091966" cy="369332"/>
          </a:xfrm>
          <a:prstGeom prst="rect">
            <a:avLst/>
          </a:prstGeom>
        </p:spPr>
        <p:txBody>
          <a:bodyPr wrap="none">
            <a:spAutoFit/>
          </a:bodyPr>
          <a:lstStyle/>
          <a:p>
            <a:r>
              <a:rPr lang="en-US" b="1" dirty="0">
                <a:solidFill>
                  <a:srgbClr val="000000"/>
                </a:solidFill>
                <a:sym typeface="Wingdings" panose="05000000000000000000" pitchFamily="2" charset="2"/>
              </a:rPr>
              <a:t>1 PIT-CE</a:t>
            </a:r>
          </a:p>
        </p:txBody>
      </p:sp>
      <p:sp>
        <p:nvSpPr>
          <p:cNvPr id="8" name="Rectangle 7"/>
          <p:cNvSpPr/>
          <p:nvPr/>
        </p:nvSpPr>
        <p:spPr>
          <a:xfrm>
            <a:off x="3170237" y="1840056"/>
            <a:ext cx="1093569" cy="369332"/>
          </a:xfrm>
          <a:prstGeom prst="rect">
            <a:avLst/>
          </a:prstGeom>
        </p:spPr>
        <p:txBody>
          <a:bodyPr wrap="none">
            <a:spAutoFit/>
          </a:bodyPr>
          <a:lstStyle/>
          <a:p>
            <a:r>
              <a:rPr lang="en-US" b="1" dirty="0">
                <a:solidFill>
                  <a:srgbClr val="000000"/>
                </a:solidFill>
                <a:sym typeface="Wingdings" panose="05000000000000000000" pitchFamily="2" charset="2"/>
              </a:rPr>
              <a:t>2 Transf.</a:t>
            </a:r>
          </a:p>
        </p:txBody>
      </p:sp>
      <p:sp>
        <p:nvSpPr>
          <p:cNvPr id="9" name="Rectangle 8"/>
          <p:cNvSpPr/>
          <p:nvPr/>
        </p:nvSpPr>
        <p:spPr>
          <a:xfrm>
            <a:off x="3398837" y="2350632"/>
            <a:ext cx="2121799" cy="369332"/>
          </a:xfrm>
          <a:prstGeom prst="rect">
            <a:avLst/>
          </a:prstGeom>
        </p:spPr>
        <p:txBody>
          <a:bodyPr wrap="none">
            <a:spAutoFit/>
          </a:bodyPr>
          <a:lstStyle/>
          <a:p>
            <a:r>
              <a:rPr lang="en-US" b="1" dirty="0">
                <a:solidFill>
                  <a:srgbClr val="000000"/>
                </a:solidFill>
                <a:sym typeface="Wingdings" panose="05000000000000000000" pitchFamily="2" charset="2"/>
              </a:rPr>
              <a:t>3    +MMI teacher</a:t>
            </a:r>
          </a:p>
        </p:txBody>
      </p:sp>
      <p:grpSp>
        <p:nvGrpSpPr>
          <p:cNvPr id="22" name="组合 21">
            <a:extLst>
              <a:ext uri="{FF2B5EF4-FFF2-40B4-BE49-F238E27FC236}">
                <a16:creationId xmlns:a16="http://schemas.microsoft.com/office/drawing/2014/main" id="{A21DFD98-3301-4996-A784-397CB90D4A1B}"/>
              </a:ext>
            </a:extLst>
          </p:cNvPr>
          <p:cNvGrpSpPr/>
          <p:nvPr/>
        </p:nvGrpSpPr>
        <p:grpSpPr>
          <a:xfrm>
            <a:off x="350837" y="5474055"/>
            <a:ext cx="4800600" cy="1470049"/>
            <a:chOff x="350837" y="5474055"/>
            <a:chExt cx="4800600" cy="1470049"/>
          </a:xfrm>
        </p:grpSpPr>
        <p:sp>
          <p:nvSpPr>
            <p:cNvPr id="12" name="Rectangle 14">
              <a:extLst>
                <a:ext uri="{FF2B5EF4-FFF2-40B4-BE49-F238E27FC236}">
                  <a16:creationId xmlns:a16="http://schemas.microsoft.com/office/drawing/2014/main" id="{52B19990-A4A3-4BC1-BB72-FEF9EC26443F}"/>
                </a:ext>
              </a:extLst>
            </p:cNvPr>
            <p:cNvSpPr/>
            <p:nvPr/>
          </p:nvSpPr>
          <p:spPr bwMode="auto">
            <a:xfrm>
              <a:off x="3322637" y="5474055"/>
              <a:ext cx="1752599" cy="766407"/>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 name="文本框 12">
              <a:extLst>
                <a:ext uri="{FF2B5EF4-FFF2-40B4-BE49-F238E27FC236}">
                  <a16:creationId xmlns:a16="http://schemas.microsoft.com/office/drawing/2014/main" id="{F2452A53-FFF9-4590-B8FB-316B920202DD}"/>
                </a:ext>
              </a:extLst>
            </p:cNvPr>
            <p:cNvSpPr txBox="1"/>
            <p:nvPr/>
          </p:nvSpPr>
          <p:spPr>
            <a:xfrm>
              <a:off x="350837" y="6316240"/>
              <a:ext cx="4800600"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更少删除错误（更好的语音分离）</a:t>
              </a:r>
            </a:p>
          </p:txBody>
        </p:sp>
        <p:cxnSp>
          <p:nvCxnSpPr>
            <p:cNvPr id="16" name="Straight Arrow Connector 15">
              <a:extLst>
                <a:ext uri="{FF2B5EF4-FFF2-40B4-BE49-F238E27FC236}">
                  <a16:creationId xmlns:a16="http://schemas.microsoft.com/office/drawing/2014/main" id="{8874B4DF-9DC8-4AAB-8F07-0E0F1EE0CFEB}"/>
                </a:ext>
              </a:extLst>
            </p:cNvPr>
            <p:cNvCxnSpPr>
              <a:cxnSpLocks/>
            </p:cNvCxnSpPr>
            <p:nvPr/>
          </p:nvCxnSpPr>
          <p:spPr>
            <a:xfrm flipV="1">
              <a:off x="2703885" y="5857258"/>
              <a:ext cx="616387" cy="458983"/>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7943E176-C28B-47F3-B789-75E1FD2E98DC}"/>
              </a:ext>
            </a:extLst>
          </p:cNvPr>
          <p:cNvGrpSpPr/>
          <p:nvPr/>
        </p:nvGrpSpPr>
        <p:grpSpPr>
          <a:xfrm>
            <a:off x="2526890" y="2616878"/>
            <a:ext cx="6279781" cy="1451813"/>
            <a:chOff x="2526890" y="2616878"/>
            <a:chExt cx="6279781" cy="1451813"/>
          </a:xfrm>
        </p:grpSpPr>
        <p:sp>
          <p:nvSpPr>
            <p:cNvPr id="11" name="Rectangle 14">
              <a:extLst>
                <a:ext uri="{FF2B5EF4-FFF2-40B4-BE49-F238E27FC236}">
                  <a16:creationId xmlns:a16="http://schemas.microsoft.com/office/drawing/2014/main" id="{F669405D-12DE-402B-AE30-813E31CFDC7B}"/>
                </a:ext>
              </a:extLst>
            </p:cNvPr>
            <p:cNvSpPr/>
            <p:nvPr/>
          </p:nvSpPr>
          <p:spPr bwMode="auto">
            <a:xfrm>
              <a:off x="2526890" y="2616878"/>
              <a:ext cx="795748" cy="720046"/>
            </a:xfrm>
            <a:prstGeom prst="rect">
              <a:avLst/>
            </a:prstGeom>
            <a:noFill/>
            <a:ln w="1905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F0AB805E-2B36-46A7-82FF-35711146EEE1}"/>
                </a:ext>
              </a:extLst>
            </p:cNvPr>
            <p:cNvSpPr txBox="1"/>
            <p:nvPr/>
          </p:nvSpPr>
          <p:spPr>
            <a:xfrm>
              <a:off x="3815485" y="3440827"/>
              <a:ext cx="4991186" cy="627864"/>
            </a:xfrm>
            <a:prstGeom prst="rect">
              <a:avLst/>
            </a:prstGeom>
            <a:noFill/>
            <a:ln w="19050">
              <a:solidFill>
                <a:srgbClr val="0078D7"/>
              </a:solidFill>
            </a:ln>
          </p:spPr>
          <p:txBody>
            <a:bodyPr wrap="squar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更少语法错误（更好的语言学建模）</a:t>
              </a:r>
            </a:p>
          </p:txBody>
        </p:sp>
        <p:cxnSp>
          <p:nvCxnSpPr>
            <p:cNvPr id="19" name="Straight Arrow Connector 15">
              <a:extLst>
                <a:ext uri="{FF2B5EF4-FFF2-40B4-BE49-F238E27FC236}">
                  <a16:creationId xmlns:a16="http://schemas.microsoft.com/office/drawing/2014/main" id="{31F58F99-2312-4C8C-AEEA-2C0FA94092A5}"/>
                </a:ext>
              </a:extLst>
            </p:cNvPr>
            <p:cNvCxnSpPr>
              <a:cxnSpLocks/>
            </p:cNvCxnSpPr>
            <p:nvPr/>
          </p:nvCxnSpPr>
          <p:spPr>
            <a:xfrm flipH="1" flipV="1">
              <a:off x="3320272" y="3347171"/>
              <a:ext cx="478826" cy="331947"/>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5617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6159228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r>
              <a:rPr lang="zh-CN" altLang="en-US" dirty="0">
                <a:solidFill>
                  <a:schemeClr val="tx1"/>
                </a:solidFill>
              </a:rPr>
              <a:t>语音识别系统分解</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语音识别中的搜索解码</a:t>
            </a:r>
            <a:endParaRPr lang="en-US" dirty="0">
              <a:solidFill>
                <a:srgbClr val="0078D7"/>
              </a:solidFill>
            </a:endParaRPr>
          </a:p>
        </p:txBody>
      </p:sp>
      <p:pic>
        <p:nvPicPr>
          <p:cNvPr id="6" name="图片 5">
            <a:extLst>
              <a:ext uri="{FF2B5EF4-FFF2-40B4-BE49-F238E27FC236}">
                <a16:creationId xmlns:a16="http://schemas.microsoft.com/office/drawing/2014/main" id="{34217431-44D3-40F0-9385-36F0E901B05B}"/>
              </a:ext>
            </a:extLst>
          </p:cNvPr>
          <p:cNvPicPr>
            <a:picLocks noChangeAspect="1"/>
          </p:cNvPicPr>
          <p:nvPr/>
        </p:nvPicPr>
        <p:blipFill>
          <a:blip r:embed="rId3"/>
          <a:stretch>
            <a:fillRect/>
          </a:stretch>
        </p:blipFill>
        <p:spPr>
          <a:xfrm>
            <a:off x="-30161" y="2179082"/>
            <a:ext cx="6324598" cy="3622001"/>
          </a:xfrm>
          <a:prstGeom prst="rect">
            <a:avLst/>
          </a:prstGeom>
        </p:spPr>
      </p:pic>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2740628" cy="3657600"/>
            <a:chOff x="9116409" y="2354262"/>
            <a:chExt cx="2740628"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221092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K_B + AA1_I + R_E</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27" name="思想气泡: 云 26">
            <a:extLst>
              <a:ext uri="{FF2B5EF4-FFF2-40B4-BE49-F238E27FC236}">
                <a16:creationId xmlns:a16="http://schemas.microsoft.com/office/drawing/2014/main" id="{E891928F-6324-42BD-BEEB-EBAC83921580}"/>
              </a:ext>
            </a:extLst>
          </p:cNvPr>
          <p:cNvSpPr/>
          <p:nvPr/>
        </p:nvSpPr>
        <p:spPr bwMode="auto">
          <a:xfrm>
            <a:off x="4999037" y="5211762"/>
            <a:ext cx="3410827" cy="687387"/>
          </a:xfrm>
          <a:prstGeom prst="cloudCallout">
            <a:avLst>
              <a:gd name="adj1" fmla="val 69749"/>
              <a:gd name="adj2" fmla="val -25124"/>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2000" b="1" dirty="0">
                <a:solidFill>
                  <a:sysClr val="windowText" lastClr="000000"/>
                </a:solidFill>
              </a:rPr>
              <a:t>超过</a:t>
            </a:r>
            <a:r>
              <a:rPr lang="en-US" altLang="zh-CN" sz="2000" b="1" dirty="0">
                <a:solidFill>
                  <a:sysClr val="windowText" lastClr="000000"/>
                </a:solidFill>
              </a:rPr>
              <a:t> 50% </a:t>
            </a:r>
            <a:r>
              <a:rPr lang="zh-CN" altLang="en-US" sz="2000" b="1" dirty="0">
                <a:solidFill>
                  <a:sysClr val="windowText" lastClr="000000"/>
                </a:solidFill>
              </a:rPr>
              <a:t>计算时长</a:t>
            </a:r>
          </a:p>
        </p:txBody>
      </p:sp>
      <p:sp>
        <p:nvSpPr>
          <p:cNvPr id="4" name="云形 3">
            <a:extLst>
              <a:ext uri="{FF2B5EF4-FFF2-40B4-BE49-F238E27FC236}">
                <a16:creationId xmlns:a16="http://schemas.microsoft.com/office/drawing/2014/main" id="{1045BCB4-F272-4496-AE7F-BFBA85CD7E76}"/>
              </a:ext>
            </a:extLst>
          </p:cNvPr>
          <p:cNvSpPr/>
          <p:nvPr/>
        </p:nvSpPr>
        <p:spPr bwMode="auto">
          <a:xfrm>
            <a:off x="6051258" y="5642530"/>
            <a:ext cx="3083184" cy="800570"/>
          </a:xfrm>
          <a:prstGeom prst="cloud">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40</a:t>
            </a:r>
            <a:r>
              <a:rPr lang="zh-CN" altLang="en-US" sz="2000" b="1" dirty="0">
                <a:solidFill>
                  <a:srgbClr val="0078D7"/>
                </a:solidFill>
              </a:rPr>
              <a:t>倍</a:t>
            </a:r>
            <a:r>
              <a:rPr lang="zh-CN" altLang="en-US" sz="2000" b="1" dirty="0">
                <a:solidFill>
                  <a:sysClr val="windowText" lastClr="000000"/>
                </a:solidFill>
              </a:rPr>
              <a:t>加速或</a:t>
            </a:r>
            <a:endParaRPr lang="en-US" altLang="zh-CN" sz="2000" b="1" dirty="0">
              <a:solidFill>
                <a:sysClr val="windowText" lastClr="000000"/>
              </a:solidFill>
            </a:endParaRPr>
          </a:p>
          <a:p>
            <a:pPr algn="ctr" defTabSz="932472" fontAlgn="base">
              <a:spcBef>
                <a:spcPct val="0"/>
              </a:spcBef>
              <a:spcAft>
                <a:spcPct val="0"/>
              </a:spcAft>
            </a:pPr>
            <a:r>
              <a:rPr lang="en-US" altLang="zh-CN" sz="2000" b="1" dirty="0">
                <a:solidFill>
                  <a:srgbClr val="0078D7"/>
                </a:solidFill>
              </a:rPr>
              <a:t>10</a:t>
            </a:r>
            <a:r>
              <a:rPr lang="zh-CN" altLang="en-US" sz="2000" b="1" dirty="0">
                <a:solidFill>
                  <a:srgbClr val="0078D7"/>
                </a:solidFill>
              </a:rPr>
              <a:t>倍</a:t>
            </a:r>
            <a:r>
              <a:rPr lang="zh-CN" altLang="en-US" sz="2000" b="1" dirty="0">
                <a:solidFill>
                  <a:sysClr val="windowText" lastClr="000000"/>
                </a:solidFill>
              </a:rPr>
              <a:t>费用节省</a:t>
            </a:r>
            <a:endParaRPr lang="en-US" altLang="zh-CN" sz="2000" b="1" dirty="0">
              <a:solidFill>
                <a:sysClr val="windowText" lastClr="000000"/>
              </a:solidFill>
            </a:endParaRPr>
          </a:p>
        </p:txBody>
      </p:sp>
    </p:spTree>
    <p:extLst>
      <p:ext uri="{BB962C8B-B14F-4D97-AF65-F5344CB8AC3E}">
        <p14:creationId xmlns:p14="http://schemas.microsoft.com/office/powerpoint/2010/main" val="3229953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FABA033C-C11B-4381-95B2-9BC30606153A}"/>
              </a:ext>
            </a:extLst>
          </p:cNvPr>
          <p:cNvSpPr txBox="1"/>
          <p:nvPr/>
        </p:nvSpPr>
        <p:spPr>
          <a:xfrm>
            <a:off x="10583449" y="5642530"/>
            <a:ext cx="132600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a:t>
            </a:r>
            <a:r>
              <a:rPr kumimoji="0" lang="zh-CN" altLang="en-US"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C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A </a:t>
            </a:r>
            <a:r>
              <a:rPr kumimoji="0" lang="en-US" altLang="zh-CN" sz="1800" b="0" i="0" u="sng" strike="noStrike" kern="0" cap="none" spc="0" normalizeH="0" baseline="0" noProof="0" dirty="0">
                <a:ln>
                  <a:noFill/>
                </a:ln>
                <a:solidFill>
                  <a:srgbClr val="0078D7"/>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R</a:t>
            </a:r>
            <a:endParaRPr kumimoji="0" lang="zh-CN" altLang="en-US" sz="1800" b="0" i="0" u="sng" strike="noStrike" kern="0" cap="none" spc="0" normalizeH="0" baseline="0" noProof="0" dirty="0">
              <a:ln>
                <a:noFill/>
              </a:ln>
              <a:solidFill>
                <a:srgbClr val="0078D7"/>
              </a:solidFill>
              <a:effectLst/>
              <a:uLnTx/>
              <a:uFillTx/>
              <a:latin typeface="Arial" charset="0"/>
              <a:ea typeface="宋体" charset="-122"/>
            </a:endParaRPr>
          </a:p>
        </p:txBody>
      </p:sp>
      <p:grpSp>
        <p:nvGrpSpPr>
          <p:cNvPr id="7" name="组合 6">
            <a:extLst>
              <a:ext uri="{FF2B5EF4-FFF2-40B4-BE49-F238E27FC236}">
                <a16:creationId xmlns:a16="http://schemas.microsoft.com/office/drawing/2014/main" id="{E985E85D-FD15-4E17-B409-DEE3C7D55FC9}"/>
              </a:ext>
            </a:extLst>
          </p:cNvPr>
          <p:cNvGrpSpPr/>
          <p:nvPr/>
        </p:nvGrpSpPr>
        <p:grpSpPr>
          <a:xfrm>
            <a:off x="3025973" y="2777761"/>
            <a:ext cx="5548512" cy="3046413"/>
            <a:chOff x="3025973" y="2777761"/>
            <a:chExt cx="5548512" cy="3046413"/>
          </a:xfrm>
        </p:grpSpPr>
        <p:sp>
          <p:nvSpPr>
            <p:cNvPr id="4" name="箭头: 左弧形 3">
              <a:extLst>
                <a:ext uri="{FF2B5EF4-FFF2-40B4-BE49-F238E27FC236}">
                  <a16:creationId xmlns:a16="http://schemas.microsoft.com/office/drawing/2014/main" id="{CDCC3437-9B6D-49C0-A54C-6E61BF71F632}"/>
                </a:ext>
              </a:extLst>
            </p:cNvPr>
            <p:cNvSpPr/>
            <p:nvPr/>
          </p:nvSpPr>
          <p:spPr bwMode="auto">
            <a:xfrm>
              <a:off x="7355285" y="2777761"/>
              <a:ext cx="1219200" cy="3046413"/>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8" name="文本框 17">
              <a:extLst>
                <a:ext uri="{FF2B5EF4-FFF2-40B4-BE49-F238E27FC236}">
                  <a16:creationId xmlns:a16="http://schemas.microsoft.com/office/drawing/2014/main" id="{B2FADD8E-8BE6-4F16-9FCB-0C59E95E6BAC}"/>
                </a:ext>
              </a:extLst>
            </p:cNvPr>
            <p:cNvSpPr txBox="1"/>
            <p:nvPr/>
          </p:nvSpPr>
          <p:spPr>
            <a:xfrm>
              <a:off x="3025973" y="4106589"/>
              <a:ext cx="4015843"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End-to-end</a:t>
              </a:r>
              <a:r>
                <a:rPr kumimoji="0" lang="en-US" altLang="zh-CN" sz="3000" b="1" i="0" strike="noStrike" kern="0" cap="none" spc="0" normalizeH="0" noProof="0" dirty="0">
                  <a:ln>
                    <a:noFill/>
                  </a:ln>
                  <a:solidFill>
                    <a:srgbClr val="0078D7"/>
                  </a:solidFill>
                  <a:effectLst/>
                  <a:uLnTx/>
                  <a:uFillTx/>
                  <a:latin typeface="Arial" charset="0"/>
                  <a:ea typeface="宋体" charset="-122"/>
                </a:rPr>
                <a:t> Modeling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sp>
        <p:nvSpPr>
          <p:cNvPr id="20" name="Text Placeholder 1">
            <a:extLst>
              <a:ext uri="{FF2B5EF4-FFF2-40B4-BE49-F238E27FC236}">
                <a16:creationId xmlns:a16="http://schemas.microsoft.com/office/drawing/2014/main" id="{A321AC26-2167-4586-9BB0-37A1D72181E1}"/>
              </a:ext>
            </a:extLst>
          </p:cNvPr>
          <p:cNvSpPr>
            <a:spLocks noGrp="1"/>
          </p:cNvSpPr>
          <p:nvPr>
            <p:ph type="body" sz="quarter" idx="10"/>
          </p:nvPr>
        </p:nvSpPr>
        <p:spPr>
          <a:xfrm>
            <a:off x="274638" y="1212850"/>
            <a:ext cx="11887200" cy="1652760"/>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减少</a:t>
            </a:r>
            <a:r>
              <a:rPr lang="en-US" sz="3000" dirty="0">
                <a:solidFill>
                  <a:schemeClr val="tx1"/>
                </a:solidFill>
              </a:rPr>
              <a:t> </a:t>
            </a:r>
            <a:r>
              <a:rPr lang="zh-CN" altLang="en-US" sz="3000" b="1" dirty="0">
                <a:solidFill>
                  <a:srgbClr val="0078D7"/>
                </a:solidFill>
              </a:rPr>
              <a:t>搜索复杂度</a:t>
            </a:r>
            <a:endParaRPr lang="en-US" sz="3000"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1805534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196041DD-DC37-4CBA-9A2D-3CDB3930BDFE}"/>
              </a:ext>
            </a:extLst>
          </p:cNvPr>
          <p:cNvPicPr>
            <a:picLocks noChangeAspect="1"/>
          </p:cNvPicPr>
          <p:nvPr/>
        </p:nvPicPr>
        <p:blipFill>
          <a:blip r:embed="rId3"/>
          <a:stretch>
            <a:fillRect/>
          </a:stretch>
        </p:blipFill>
        <p:spPr>
          <a:xfrm>
            <a:off x="187351" y="3834162"/>
            <a:ext cx="6541618" cy="2865089"/>
          </a:xfrm>
          <a:prstGeom prst="rect">
            <a:avLst/>
          </a:prstGeom>
        </p:spPr>
      </p:pic>
      <p:sp>
        <p:nvSpPr>
          <p:cNvPr id="2" name="Text Placeholder 1"/>
          <p:cNvSpPr>
            <a:spLocks noGrp="1"/>
          </p:cNvSpPr>
          <p:nvPr>
            <p:ph type="body" sz="quarter" idx="10"/>
          </p:nvPr>
        </p:nvSpPr>
        <p:spPr>
          <a:xfrm>
            <a:off x="274638" y="1212850"/>
            <a:ext cx="11887200" cy="2160591"/>
          </a:xfrm>
        </p:spPr>
        <p:txBody>
          <a:bodyPr/>
          <a:lstStyle/>
          <a:p>
            <a:r>
              <a:rPr lang="zh-CN" altLang="en-US" dirty="0">
                <a:solidFill>
                  <a:schemeClr val="tx1"/>
                </a:solidFill>
              </a:rPr>
              <a:t>搜索解码优化</a:t>
            </a:r>
            <a:endParaRPr lang="en-US" dirty="0">
              <a:solidFill>
                <a:schemeClr val="tx1"/>
              </a:solidFill>
            </a:endParaRPr>
          </a:p>
          <a:p>
            <a:pPr lvl="1"/>
            <a:r>
              <a:rPr lang="zh-CN" altLang="en-US" sz="3000" dirty="0">
                <a:solidFill>
                  <a:schemeClr val="tx1"/>
                </a:solidFill>
              </a:rPr>
              <a:t>减少</a:t>
            </a:r>
            <a:r>
              <a:rPr lang="en-US" sz="3000" dirty="0">
                <a:solidFill>
                  <a:schemeClr val="tx1"/>
                </a:solidFill>
              </a:rPr>
              <a:t> </a:t>
            </a:r>
            <a:r>
              <a:rPr lang="zh-CN" altLang="en-US" sz="3000" b="1" dirty="0">
                <a:solidFill>
                  <a:srgbClr val="0078D7"/>
                </a:solidFill>
              </a:rPr>
              <a:t>搜索复杂度</a:t>
            </a:r>
            <a:endParaRPr lang="en-US" sz="3000" b="1" dirty="0">
              <a:solidFill>
                <a:srgbClr val="0078D7"/>
              </a:solidFill>
            </a:endParaRPr>
          </a:p>
          <a:p>
            <a:pPr lvl="1"/>
            <a:r>
              <a:rPr lang="zh-CN" altLang="en-US" sz="3000" b="1" dirty="0">
                <a:solidFill>
                  <a:srgbClr val="0078D7"/>
                </a:solidFill>
              </a:rPr>
              <a:t>并行化</a:t>
            </a:r>
            <a:r>
              <a:rPr lang="zh-CN" altLang="en-US" sz="3000" dirty="0">
                <a:solidFill>
                  <a:schemeClr val="tx1"/>
                </a:solidFill>
              </a:rPr>
              <a:t> 搜索算法</a:t>
            </a:r>
            <a:endParaRPr lang="en-US" sz="3000"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加速思路</a:t>
            </a:r>
            <a:endParaRPr lang="en-US" dirty="0">
              <a:solidFill>
                <a:srgbClr val="0078D7"/>
              </a:solidFill>
            </a:endParaRPr>
          </a:p>
        </p:txBody>
      </p:sp>
      <p:grpSp>
        <p:nvGrpSpPr>
          <p:cNvPr id="28" name="组合 27">
            <a:extLst>
              <a:ext uri="{FF2B5EF4-FFF2-40B4-BE49-F238E27FC236}">
                <a16:creationId xmlns:a16="http://schemas.microsoft.com/office/drawing/2014/main" id="{74B43AB6-CF86-46DA-A608-71B2C13CC26E}"/>
              </a:ext>
            </a:extLst>
          </p:cNvPr>
          <p:cNvGrpSpPr/>
          <p:nvPr/>
        </p:nvGrpSpPr>
        <p:grpSpPr>
          <a:xfrm>
            <a:off x="9116409" y="2354262"/>
            <a:ext cx="1996770" cy="3657600"/>
            <a:chOff x="9116409" y="2354262"/>
            <a:chExt cx="1996770" cy="3657600"/>
          </a:xfrm>
        </p:grpSpPr>
        <p:cxnSp>
          <p:nvCxnSpPr>
            <p:cNvPr id="9" name="直接箭头连接符 8">
              <a:extLst>
                <a:ext uri="{FF2B5EF4-FFF2-40B4-BE49-F238E27FC236}">
                  <a16:creationId xmlns:a16="http://schemas.microsoft.com/office/drawing/2014/main" id="{8EC84AA6-44EF-4440-AE8D-412A33FA112D}"/>
                </a:ext>
              </a:extLst>
            </p:cNvPr>
            <p:cNvCxnSpPr>
              <a:cxnSpLocks/>
            </p:cNvCxnSpPr>
            <p:nvPr/>
          </p:nvCxnSpPr>
          <p:spPr>
            <a:xfrm>
              <a:off x="10179511" y="3878262"/>
              <a:ext cx="0" cy="381000"/>
            </a:xfrm>
            <a:prstGeom prst="straightConnector1">
              <a:avLst/>
            </a:prstGeom>
            <a:noFill/>
            <a:ln w="28575" cap="flat" cmpd="sng" algn="ctr">
              <a:solidFill>
                <a:srgbClr val="0078D7"/>
              </a:solidFill>
              <a:prstDash val="solid"/>
              <a:tailEnd type="arrow"/>
            </a:ln>
            <a:effectLst/>
          </p:spPr>
        </p:cxnSp>
        <p:sp>
          <p:nvSpPr>
            <p:cNvPr id="10" name="文本框 9">
              <a:extLst>
                <a:ext uri="{FF2B5EF4-FFF2-40B4-BE49-F238E27FC236}">
                  <a16:creationId xmlns:a16="http://schemas.microsoft.com/office/drawing/2014/main" id="{807BA232-0897-4FF0-9A8E-FD7A35322DCF}"/>
                </a:ext>
              </a:extLst>
            </p:cNvPr>
            <p:cNvSpPr txBox="1"/>
            <p:nvPr/>
          </p:nvSpPr>
          <p:spPr>
            <a:xfrm>
              <a:off x="9646111" y="4410151"/>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11" name="图片 10" descr="屏幕剪辑">
              <a:extLst>
                <a:ext uri="{FF2B5EF4-FFF2-40B4-BE49-F238E27FC236}">
                  <a16:creationId xmlns:a16="http://schemas.microsoft.com/office/drawing/2014/main" id="{A3BA08B1-0934-4149-A867-2E737D1C81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8410" y="2354262"/>
              <a:ext cx="602202" cy="1243465"/>
            </a:xfrm>
            <a:prstGeom prst="rect">
              <a:avLst/>
            </a:prstGeom>
          </p:spPr>
        </p:pic>
        <p:sp>
          <p:nvSpPr>
            <p:cNvPr id="12" name="文本框 11">
              <a:extLst>
                <a:ext uri="{FF2B5EF4-FFF2-40B4-BE49-F238E27FC236}">
                  <a16:creationId xmlns:a16="http://schemas.microsoft.com/office/drawing/2014/main" id="{032AFFDC-972D-4BC4-9293-41FF56B0CED1}"/>
                </a:ext>
              </a:extLst>
            </p:cNvPr>
            <p:cNvSpPr txBox="1"/>
            <p:nvPr/>
          </p:nvSpPr>
          <p:spPr>
            <a:xfrm>
              <a:off x="9843521" y="5642530"/>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23" name="直接箭头连接符 22">
              <a:extLst>
                <a:ext uri="{FF2B5EF4-FFF2-40B4-BE49-F238E27FC236}">
                  <a16:creationId xmlns:a16="http://schemas.microsoft.com/office/drawing/2014/main" id="{4C85D964-44F6-4A05-9E29-99B08235EB5E}"/>
                </a:ext>
              </a:extLst>
            </p:cNvPr>
            <p:cNvCxnSpPr>
              <a:cxnSpLocks/>
            </p:cNvCxnSpPr>
            <p:nvPr/>
          </p:nvCxnSpPr>
          <p:spPr>
            <a:xfrm>
              <a:off x="10179511" y="5021262"/>
              <a:ext cx="0" cy="381000"/>
            </a:xfrm>
            <a:prstGeom prst="straightConnector1">
              <a:avLst/>
            </a:prstGeom>
            <a:noFill/>
            <a:ln w="28575" cap="flat" cmpd="sng" algn="ctr">
              <a:solidFill>
                <a:srgbClr val="0078D7"/>
              </a:solidFill>
              <a:prstDash val="solid"/>
              <a:tailEnd type="arrow"/>
            </a:ln>
            <a:effectLst/>
          </p:spPr>
        </p:cxnSp>
        <p:sp>
          <p:nvSpPr>
            <p:cNvPr id="24" name="左大括号 23">
              <a:extLst>
                <a:ext uri="{FF2B5EF4-FFF2-40B4-BE49-F238E27FC236}">
                  <a16:creationId xmlns:a16="http://schemas.microsoft.com/office/drawing/2014/main" id="{36C6A492-9D2F-4AB2-A8B1-B198DCC77305}"/>
                </a:ext>
              </a:extLst>
            </p:cNvPr>
            <p:cNvSpPr/>
            <p:nvPr/>
          </p:nvSpPr>
          <p:spPr>
            <a:xfrm>
              <a:off x="9116409" y="2521469"/>
              <a:ext cx="315549" cy="1966393"/>
            </a:xfrm>
            <a:prstGeom prst="leftBrace">
              <a:avLst>
                <a:gd name="adj1" fmla="val 8333"/>
                <a:gd name="adj2" fmla="val 17025"/>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25" name="左大括号 24">
              <a:extLst>
                <a:ext uri="{FF2B5EF4-FFF2-40B4-BE49-F238E27FC236}">
                  <a16:creationId xmlns:a16="http://schemas.microsoft.com/office/drawing/2014/main" id="{D2D9CA11-F38C-4CA2-82B3-A826EFA54CCA}"/>
                </a:ext>
              </a:extLst>
            </p:cNvPr>
            <p:cNvSpPr/>
            <p:nvPr/>
          </p:nvSpPr>
          <p:spPr>
            <a:xfrm>
              <a:off x="9124033" y="4640262"/>
              <a:ext cx="315549" cy="1219200"/>
            </a:xfrm>
            <a:prstGeom prst="leftBrace">
              <a:avLst>
                <a:gd name="adj1" fmla="val 8333"/>
                <a:gd name="adj2" fmla="val 79047"/>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0AF6AA1C-D28A-4576-9985-6B75C77072C9}"/>
              </a:ext>
            </a:extLst>
          </p:cNvPr>
          <p:cNvGrpSpPr/>
          <p:nvPr/>
        </p:nvGrpSpPr>
        <p:grpSpPr>
          <a:xfrm>
            <a:off x="5580299" y="3982263"/>
            <a:ext cx="3692036" cy="1841911"/>
            <a:chOff x="5580299" y="3982263"/>
            <a:chExt cx="3692036" cy="1841911"/>
          </a:xfrm>
        </p:grpSpPr>
        <p:sp>
          <p:nvSpPr>
            <p:cNvPr id="19" name="箭头: 左弧形 18">
              <a:extLst>
                <a:ext uri="{FF2B5EF4-FFF2-40B4-BE49-F238E27FC236}">
                  <a16:creationId xmlns:a16="http://schemas.microsoft.com/office/drawing/2014/main" id="{96C774E3-D155-416C-A581-E88DD9376C80}"/>
                </a:ext>
              </a:extLst>
            </p:cNvPr>
            <p:cNvSpPr/>
            <p:nvPr/>
          </p:nvSpPr>
          <p:spPr bwMode="auto">
            <a:xfrm>
              <a:off x="7468898" y="4716462"/>
              <a:ext cx="1251195" cy="1107712"/>
            </a:xfrm>
            <a:prstGeom prst="curvedRightArrow">
              <a:avLst/>
            </a:prstGeom>
            <a:solidFill>
              <a:srgbClr val="0078D7"/>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20" name="文本框 19">
              <a:extLst>
                <a:ext uri="{FF2B5EF4-FFF2-40B4-BE49-F238E27FC236}">
                  <a16:creationId xmlns:a16="http://schemas.microsoft.com/office/drawing/2014/main" id="{0367BD1E-AC2F-4FC6-A57F-C784AA235A4D}"/>
                </a:ext>
              </a:extLst>
            </p:cNvPr>
            <p:cNvSpPr txBox="1"/>
            <p:nvPr/>
          </p:nvSpPr>
          <p:spPr>
            <a:xfrm>
              <a:off x="5580299" y="3982263"/>
              <a:ext cx="3692036" cy="553998"/>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000" b="1" i="0" strike="noStrike" kern="0" cap="none" spc="0" normalizeH="0" baseline="0" noProof="0" dirty="0">
                  <a:ln>
                    <a:noFill/>
                  </a:ln>
                  <a:solidFill>
                    <a:srgbClr val="0078D7"/>
                  </a:solidFill>
                  <a:effectLst/>
                  <a:uLnTx/>
                  <a:uFillTx/>
                  <a:latin typeface="Arial" charset="0"/>
                  <a:ea typeface="宋体" charset="-122"/>
                </a:rPr>
                <a:t>Parallel Computing</a:t>
              </a:r>
              <a:endParaRPr kumimoji="0" lang="zh-CN" altLang="en-US" sz="3000" b="1" i="0" strike="noStrike" kern="0" cap="none" spc="0" normalizeH="0" baseline="0" noProof="0" dirty="0">
                <a:ln>
                  <a:noFill/>
                </a:ln>
                <a:solidFill>
                  <a:srgbClr val="0078D7"/>
                </a:solidFill>
                <a:effectLst/>
                <a:uLnTx/>
                <a:uFillTx/>
                <a:latin typeface="Arial" charset="0"/>
                <a:ea typeface="宋体" charset="-122"/>
              </a:endParaRPr>
            </a:p>
          </p:txBody>
        </p:sp>
      </p:grpSp>
    </p:spTree>
    <p:extLst>
      <p:ext uri="{BB962C8B-B14F-4D97-AF65-F5344CB8AC3E}">
        <p14:creationId xmlns:p14="http://schemas.microsoft.com/office/powerpoint/2010/main" val="408933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bg1">
                    <a:lumMod val="85000"/>
                  </a:schemeClr>
                </a:solidFill>
              </a:rPr>
              <a:t>语音识别中的搜索解码</a:t>
            </a:r>
          </a:p>
          <a:p>
            <a:pPr>
              <a:lnSpc>
                <a:spcPct val="125000"/>
              </a:lnSpc>
            </a:pPr>
            <a:r>
              <a:rPr lang="zh-CN" altLang="en-US" sz="3000" b="1" dirty="0">
                <a:solidFill>
                  <a:schemeClr val="bg1">
                    <a:lumMod val="85000"/>
                  </a:schemeClr>
                </a:solidFill>
              </a:rPr>
              <a:t>无词图的序列鉴别性训练</a:t>
            </a:r>
            <a:endParaRPr lang="zh-CN" altLang="en-US" sz="3000" dirty="0">
              <a:solidFill>
                <a:schemeClr val="bg1">
                  <a:lumMod val="85000"/>
                </a:schemeClr>
              </a:solidFill>
            </a:endParaRPr>
          </a:p>
          <a:p>
            <a:pPr>
              <a:lnSpc>
                <a:spcPct val="125000"/>
              </a:lnSpc>
            </a:pPr>
            <a:r>
              <a:rPr lang="zh-CN" altLang="en-US" sz="3000" b="1" dirty="0">
                <a:solidFill>
                  <a:schemeClr val="bg1">
                    <a:lumMod val="85000"/>
                  </a:schemeClr>
                </a:solidFill>
              </a:rPr>
              <a:t>并行化的搜索解码算法</a:t>
            </a:r>
            <a:endParaRPr lang="en-US" altLang="zh-CN" sz="3000" b="1" dirty="0">
              <a:solidFill>
                <a:schemeClr val="bg1">
                  <a:lumMod val="85000"/>
                </a:schemeClr>
              </a:solidFill>
            </a:endParaRPr>
          </a:p>
          <a:p>
            <a:pPr>
              <a:lnSpc>
                <a:spcPct val="125000"/>
              </a:lnSpc>
            </a:pPr>
            <a:r>
              <a:rPr lang="zh-CN" altLang="en-US" sz="3000" b="1" dirty="0">
                <a:solidFill>
                  <a:schemeClr val="bg1">
                    <a:lumMod val="85000"/>
                  </a:schemeClr>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31214426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Weighted finite state transducer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pic>
        <p:nvPicPr>
          <p:cNvPr id="6" name="图片 5">
            <a:extLst>
              <a:ext uri="{FF2B5EF4-FFF2-40B4-BE49-F238E27FC236}">
                <a16:creationId xmlns:a16="http://schemas.microsoft.com/office/drawing/2014/main" id="{50274A09-E15A-4149-997A-21E2A77334BD}"/>
              </a:ext>
            </a:extLst>
          </p:cNvPr>
          <p:cNvPicPr>
            <a:picLocks noChangeAspect="1"/>
          </p:cNvPicPr>
          <p:nvPr/>
        </p:nvPicPr>
        <p:blipFill>
          <a:blip r:embed="rId3"/>
          <a:stretch>
            <a:fillRect/>
          </a:stretch>
        </p:blipFill>
        <p:spPr>
          <a:xfrm>
            <a:off x="272273" y="2049462"/>
            <a:ext cx="2927264" cy="1676400"/>
          </a:xfrm>
          <a:prstGeom prst="rect">
            <a:avLst/>
          </a:prstGeom>
        </p:spPr>
      </p:pic>
      <p:sp>
        <p:nvSpPr>
          <p:cNvPr id="7" name="矩形 6">
            <a:extLst>
              <a:ext uri="{FF2B5EF4-FFF2-40B4-BE49-F238E27FC236}">
                <a16:creationId xmlns:a16="http://schemas.microsoft.com/office/drawing/2014/main" id="{94673CA9-F57F-4540-B990-01F13EC9B9DF}"/>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12" name="图片 11">
            <a:extLst>
              <a:ext uri="{FF2B5EF4-FFF2-40B4-BE49-F238E27FC236}">
                <a16:creationId xmlns:a16="http://schemas.microsoft.com/office/drawing/2014/main" id="{6AC2CEF8-5B3B-4A9E-A881-42FA244CD6F7}"/>
              </a:ext>
            </a:extLst>
          </p:cNvPr>
          <p:cNvPicPr>
            <a:picLocks noChangeAspect="1"/>
          </p:cNvPicPr>
          <p:nvPr/>
        </p:nvPicPr>
        <p:blipFill>
          <a:blip r:embed="rId4"/>
          <a:stretch>
            <a:fillRect/>
          </a:stretch>
        </p:blipFill>
        <p:spPr>
          <a:xfrm>
            <a:off x="4379041" y="2125662"/>
            <a:ext cx="8087596" cy="3838942"/>
          </a:xfrm>
          <a:prstGeom prst="rect">
            <a:avLst/>
          </a:prstGeom>
        </p:spPr>
      </p:pic>
      <p:graphicFrame>
        <p:nvGraphicFramePr>
          <p:cNvPr id="13" name="表格 12">
            <a:extLst>
              <a:ext uri="{FF2B5EF4-FFF2-40B4-BE49-F238E27FC236}">
                <a16:creationId xmlns:a16="http://schemas.microsoft.com/office/drawing/2014/main" id="{38BC065B-14D6-4FDF-8515-AFF421F85B39}"/>
              </a:ext>
            </a:extLst>
          </p:cNvPr>
          <p:cNvGraphicFramePr>
            <a:graphicFrameLocks noGrp="1"/>
          </p:cNvGraphicFramePr>
          <p:nvPr>
            <p:extLst/>
          </p:nvPr>
        </p:nvGraphicFramePr>
        <p:xfrm>
          <a:off x="373106" y="4044385"/>
          <a:ext cx="3168606" cy="2424668"/>
        </p:xfrm>
        <a:graphic>
          <a:graphicData uri="http://schemas.openxmlformats.org/drawingml/2006/table">
            <a:tbl>
              <a:tblPr firstRow="1" bandRow="1">
                <a:tableStyleId>{72833802-FEF1-4C79-8D5D-14CF1EAF98D9}</a:tableStyleId>
              </a:tblPr>
              <a:tblGrid>
                <a:gridCol w="815931">
                  <a:extLst>
                    <a:ext uri="{9D8B030D-6E8A-4147-A177-3AD203B41FA5}">
                      <a16:colId xmlns:a16="http://schemas.microsoft.com/office/drawing/2014/main" val="2908937992"/>
                    </a:ext>
                  </a:extLst>
                </a:gridCol>
                <a:gridCol w="1600200">
                  <a:extLst>
                    <a:ext uri="{9D8B030D-6E8A-4147-A177-3AD203B41FA5}">
                      <a16:colId xmlns:a16="http://schemas.microsoft.com/office/drawing/2014/main" val="3576017031"/>
                    </a:ext>
                  </a:extLst>
                </a:gridCol>
                <a:gridCol w="752475">
                  <a:extLst>
                    <a:ext uri="{9D8B030D-6E8A-4147-A177-3AD203B41FA5}">
                      <a16:colId xmlns:a16="http://schemas.microsoft.com/office/drawing/2014/main" val="178857357"/>
                    </a:ext>
                  </a:extLst>
                </a:gridCol>
              </a:tblGrid>
              <a:tr h="574053">
                <a:tc>
                  <a:txBody>
                    <a:bodyPr/>
                    <a:lstStyle/>
                    <a:p>
                      <a:r>
                        <a:rPr lang="en-US" altLang="zh-CN" sz="1500" dirty="0"/>
                        <a:t>word</a:t>
                      </a:r>
                      <a:endParaRPr lang="zh-CN" altLang="en-US" sz="1500" dirty="0"/>
                    </a:p>
                  </a:txBody>
                  <a:tcPr/>
                </a:tc>
                <a:tc>
                  <a:txBody>
                    <a:bodyPr/>
                    <a:lstStyle/>
                    <a:p>
                      <a:r>
                        <a:rPr lang="en-US" altLang="zh-CN" sz="1500" dirty="0"/>
                        <a:t>Pronunciation</a:t>
                      </a:r>
                      <a:endParaRPr lang="zh-CN" altLang="en-US" sz="1500" dirty="0"/>
                    </a:p>
                  </a:txBody>
                  <a:tcPr/>
                </a:tc>
                <a:tc>
                  <a:txBody>
                    <a:bodyPr/>
                    <a:lstStyle/>
                    <a:p>
                      <a:r>
                        <a:rPr lang="en-US" altLang="zh-CN" sz="1500" dirty="0"/>
                        <a:t>Score</a:t>
                      </a:r>
                      <a:r>
                        <a:rPr lang="en-US" altLang="zh-CN" sz="1500" baseline="30000" dirty="0"/>
                        <a:t>1</a:t>
                      </a:r>
                      <a:endParaRPr lang="zh-CN" altLang="en-US" sz="1500" baseline="30000" dirty="0"/>
                    </a:p>
                  </a:txBody>
                  <a:tcPr/>
                </a:tc>
                <a:extLst>
                  <a:ext uri="{0D108BD9-81ED-4DB2-BD59-A6C34878D82A}">
                    <a16:rowId xmlns:a16="http://schemas.microsoft.com/office/drawing/2014/main" val="3463704307"/>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0.1</a:t>
                      </a:r>
                      <a:endParaRPr lang="zh-CN" altLang="en-US" dirty="0"/>
                    </a:p>
                  </a:txBody>
                  <a:tcPr/>
                </a:tc>
                <a:extLst>
                  <a:ext uri="{0D108BD9-81ED-4DB2-BD59-A6C34878D82A}">
                    <a16:rowId xmlns:a16="http://schemas.microsoft.com/office/drawing/2014/main" val="2823979501"/>
                  </a:ext>
                </a:extLst>
              </a:tr>
              <a:tr h="370123">
                <a:tc>
                  <a:txBody>
                    <a:bodyPr/>
                    <a:lstStyle/>
                    <a:p>
                      <a:r>
                        <a:rPr lang="en-US" altLang="zh-CN" dirty="0"/>
                        <a:t>&lt;/s&gt;</a:t>
                      </a:r>
                      <a:endParaRPr lang="zh-CN" altLang="en-US" dirty="0"/>
                    </a:p>
                  </a:txBody>
                  <a:tcPr/>
                </a:tc>
                <a:tc>
                  <a:txBody>
                    <a:bodyPr/>
                    <a:lstStyle/>
                    <a:p>
                      <a:r>
                        <a:rPr lang="en-US" altLang="zh-CN" dirty="0" err="1"/>
                        <a:t>sil</a:t>
                      </a:r>
                      <a:endParaRPr lang="zh-CN" altLang="en-US" dirty="0"/>
                    </a:p>
                  </a:txBody>
                  <a:tcPr/>
                </a:tc>
                <a:tc>
                  <a:txBody>
                    <a:bodyPr/>
                    <a:lstStyle/>
                    <a:p>
                      <a:r>
                        <a:rPr lang="en-US" altLang="zh-CN" dirty="0"/>
                        <a:t>0.6</a:t>
                      </a:r>
                      <a:endParaRPr lang="zh-CN" altLang="en-US" dirty="0"/>
                    </a:p>
                  </a:txBody>
                  <a:tcPr/>
                </a:tc>
                <a:extLst>
                  <a:ext uri="{0D108BD9-81ED-4DB2-BD59-A6C34878D82A}">
                    <a16:rowId xmlns:a16="http://schemas.microsoft.com/office/drawing/2014/main" val="2444224189"/>
                  </a:ext>
                </a:extLst>
              </a:tr>
              <a:tr h="370123">
                <a:tc>
                  <a:txBody>
                    <a:bodyPr/>
                    <a:lstStyle/>
                    <a:p>
                      <a:r>
                        <a:rPr lang="en-US" altLang="zh-CN" dirty="0"/>
                        <a:t>START</a:t>
                      </a:r>
                      <a:endParaRPr lang="zh-CN" altLang="en-US" dirty="0"/>
                    </a:p>
                  </a:txBody>
                  <a:tcPr/>
                </a:tc>
                <a:tc>
                  <a:txBody>
                    <a:bodyPr/>
                    <a:lstStyle/>
                    <a:p>
                      <a:r>
                        <a:rPr lang="en-US" altLang="zh-CN" dirty="0"/>
                        <a:t>s  t aa r t</a:t>
                      </a:r>
                      <a:endParaRPr lang="zh-CN" altLang="en-US" dirty="0"/>
                    </a:p>
                  </a:txBody>
                  <a:tcPr/>
                </a:tc>
                <a:tc>
                  <a:txBody>
                    <a:bodyPr/>
                    <a:lstStyle/>
                    <a:p>
                      <a:r>
                        <a:rPr lang="en-US" altLang="zh-CN" dirty="0"/>
                        <a:t>0.5</a:t>
                      </a:r>
                      <a:endParaRPr lang="zh-CN" altLang="en-US" dirty="0"/>
                    </a:p>
                  </a:txBody>
                  <a:tcPr/>
                </a:tc>
                <a:extLst>
                  <a:ext uri="{0D108BD9-81ED-4DB2-BD59-A6C34878D82A}">
                    <a16:rowId xmlns:a16="http://schemas.microsoft.com/office/drawing/2014/main" val="2276362602"/>
                  </a:ext>
                </a:extLst>
              </a:tr>
              <a:tr h="370123">
                <a:tc>
                  <a:txBody>
                    <a:bodyPr/>
                    <a:lstStyle/>
                    <a:p>
                      <a:r>
                        <a:rPr lang="en-US" altLang="zh-CN" dirty="0"/>
                        <a:t>STOP</a:t>
                      </a:r>
                      <a:endParaRPr lang="zh-CN" altLang="en-US" dirty="0"/>
                    </a:p>
                  </a:txBody>
                  <a:tcPr/>
                </a:tc>
                <a:tc>
                  <a:txBody>
                    <a:bodyPr/>
                    <a:lstStyle/>
                    <a:p>
                      <a:r>
                        <a:rPr lang="en-US" altLang="zh-CN" dirty="0"/>
                        <a:t>s t aa p</a:t>
                      </a:r>
                      <a:endParaRPr lang="zh-CN" altLang="en-US" dirty="0"/>
                    </a:p>
                  </a:txBody>
                  <a:tcPr/>
                </a:tc>
                <a:tc>
                  <a:txBody>
                    <a:bodyPr/>
                    <a:lstStyle/>
                    <a:p>
                      <a:r>
                        <a:rPr lang="en-US" altLang="zh-CN" dirty="0"/>
                        <a:t>0.4</a:t>
                      </a:r>
                      <a:endParaRPr lang="zh-CN" altLang="en-US" dirty="0"/>
                    </a:p>
                  </a:txBody>
                  <a:tcPr/>
                </a:tc>
                <a:extLst>
                  <a:ext uri="{0D108BD9-81ED-4DB2-BD59-A6C34878D82A}">
                    <a16:rowId xmlns:a16="http://schemas.microsoft.com/office/drawing/2014/main" val="2714082680"/>
                  </a:ext>
                </a:extLst>
              </a:tr>
              <a:tr h="370123">
                <a:tc>
                  <a:txBody>
                    <a:bodyPr/>
                    <a:lstStyle/>
                    <a:p>
                      <a:r>
                        <a:rPr lang="en-US" altLang="zh-CN" dirty="0"/>
                        <a:t>IT</a:t>
                      </a:r>
                      <a:endParaRPr lang="zh-CN" altLang="en-US" dirty="0"/>
                    </a:p>
                  </a:txBody>
                  <a:tcPr/>
                </a:tc>
                <a:tc>
                  <a:txBody>
                    <a:bodyPr/>
                    <a:lstStyle/>
                    <a:p>
                      <a:r>
                        <a:rPr lang="en-US" altLang="zh-CN" dirty="0" err="1"/>
                        <a:t>ih</a:t>
                      </a:r>
                      <a:r>
                        <a:rPr lang="en-US" altLang="zh-CN" dirty="0"/>
                        <a:t> t</a:t>
                      </a:r>
                      <a:endParaRPr lang="zh-CN" altLang="en-US" dirty="0"/>
                    </a:p>
                  </a:txBody>
                  <a:tcPr/>
                </a:tc>
                <a:tc>
                  <a:txBody>
                    <a:bodyPr/>
                    <a:lstStyle/>
                    <a:p>
                      <a:r>
                        <a:rPr lang="en-US" altLang="zh-CN" dirty="0"/>
                        <a:t>0.3</a:t>
                      </a:r>
                      <a:endParaRPr lang="zh-CN" altLang="en-US" dirty="0"/>
                    </a:p>
                  </a:txBody>
                  <a:tcPr/>
                </a:tc>
                <a:extLst>
                  <a:ext uri="{0D108BD9-81ED-4DB2-BD59-A6C34878D82A}">
                    <a16:rowId xmlns:a16="http://schemas.microsoft.com/office/drawing/2014/main" val="4241545965"/>
                  </a:ext>
                </a:extLst>
              </a:tr>
            </a:tbl>
          </a:graphicData>
        </a:graphic>
      </p:graphicFrame>
      <p:pic>
        <p:nvPicPr>
          <p:cNvPr id="17" name="图片 16">
            <a:extLst>
              <a:ext uri="{FF2B5EF4-FFF2-40B4-BE49-F238E27FC236}">
                <a16:creationId xmlns:a16="http://schemas.microsoft.com/office/drawing/2014/main" id="{24040C82-500D-4E6A-9054-1E14888FF994}"/>
              </a:ext>
            </a:extLst>
          </p:cNvPr>
          <p:cNvPicPr>
            <a:picLocks noChangeAspect="1"/>
          </p:cNvPicPr>
          <p:nvPr/>
        </p:nvPicPr>
        <p:blipFill>
          <a:blip r:embed="rId5"/>
          <a:stretch>
            <a:fillRect/>
          </a:stretch>
        </p:blipFill>
        <p:spPr>
          <a:xfrm>
            <a:off x="4389437" y="2125662"/>
            <a:ext cx="8086725" cy="3838575"/>
          </a:xfrm>
          <a:prstGeom prst="rect">
            <a:avLst/>
          </a:prstGeom>
        </p:spPr>
      </p:pic>
      <p:grpSp>
        <p:nvGrpSpPr>
          <p:cNvPr id="4" name="组合 3">
            <a:extLst>
              <a:ext uri="{FF2B5EF4-FFF2-40B4-BE49-F238E27FC236}">
                <a16:creationId xmlns:a16="http://schemas.microsoft.com/office/drawing/2014/main" id="{C21C8BB4-9F57-450E-A367-BA6BB18991DC}"/>
              </a:ext>
            </a:extLst>
          </p:cNvPr>
          <p:cNvGrpSpPr/>
          <p:nvPr/>
        </p:nvGrpSpPr>
        <p:grpSpPr>
          <a:xfrm>
            <a:off x="3779837" y="4640262"/>
            <a:ext cx="8458201" cy="2146261"/>
            <a:chOff x="3779837" y="4640262"/>
            <a:chExt cx="8458201" cy="2146261"/>
          </a:xfrm>
        </p:grpSpPr>
        <p:cxnSp>
          <p:nvCxnSpPr>
            <p:cNvPr id="15" name="直接箭头连接符 14">
              <a:extLst>
                <a:ext uri="{FF2B5EF4-FFF2-40B4-BE49-F238E27FC236}">
                  <a16:creationId xmlns:a16="http://schemas.microsoft.com/office/drawing/2014/main" id="{D84B6CF6-9CEC-405B-A983-08E4EB4A3AB2}"/>
                </a:ext>
              </a:extLst>
            </p:cNvPr>
            <p:cNvCxnSpPr/>
            <p:nvPr/>
          </p:nvCxnSpPr>
          <p:spPr>
            <a:xfrm>
              <a:off x="3779837" y="4640262"/>
              <a:ext cx="1066800" cy="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9D4B9899-C90D-4250-9745-E9B8FFCECD35}"/>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AFA4DC0D-67A2-4D84-A10A-8876480E5CAC}"/>
                </a:ext>
              </a:extLst>
            </p:cNvPr>
            <p:cNvSpPr/>
            <p:nvPr/>
          </p:nvSpPr>
          <p:spPr>
            <a:xfrm>
              <a:off x="6065838" y="6232525"/>
              <a:ext cx="6172200" cy="553998"/>
            </a:xfrm>
            <a:prstGeom prst="rect">
              <a:avLst/>
            </a:prstGeom>
          </p:spPr>
          <p:txBody>
            <a:bodyPr wrap="square">
              <a:spAutoFit/>
            </a:bodyPr>
            <a:lstStyle/>
            <a:p>
              <a:pPr marL="584200" lvl="1" indent="-342900" algn="ctr">
                <a:buAutoNum type="arabicPeriod"/>
              </a:pPr>
              <a:r>
                <a:rPr lang="zh-CN" altLang="en-US" sz="1500" dirty="0">
                  <a:solidFill>
                    <a:srgbClr val="505050"/>
                  </a:solidFill>
                  <a:latin typeface="Segoe UI Light"/>
                </a:rPr>
                <a:t>每条边都有相应权重</a:t>
              </a:r>
              <a:r>
                <a:rPr lang="en-US" altLang="zh-CN" sz="1500" dirty="0">
                  <a:solidFill>
                    <a:srgbClr val="505050"/>
                  </a:solidFill>
                  <a:latin typeface="Segoe UI Light"/>
                </a:rPr>
                <a:t>. </a:t>
              </a:r>
              <a:r>
                <a:rPr lang="zh-CN" altLang="en-US" sz="1500" dirty="0">
                  <a:solidFill>
                    <a:srgbClr val="505050"/>
                  </a:solidFill>
                  <a:latin typeface="Segoe UI Light"/>
                </a:rPr>
                <a:t>这里没有绘制出来</a:t>
              </a:r>
              <a:endParaRPr lang="en-US" altLang="zh-CN" sz="1500" dirty="0">
                <a:solidFill>
                  <a:srgbClr val="505050"/>
                </a:solidFill>
                <a:latin typeface="Segoe UI Light"/>
              </a:endParaRPr>
            </a:p>
            <a:p>
              <a:pPr marL="584200" lvl="1" indent="-342900" algn="ctr">
                <a:buAutoNum type="arabicPeriod"/>
              </a:pPr>
              <a:r>
                <a:rPr lang="zh-CN" altLang="en-US" sz="1500" dirty="0">
                  <a:solidFill>
                    <a:srgbClr val="505050"/>
                  </a:solidFill>
                  <a:latin typeface="Segoe UI Light"/>
                </a:rPr>
                <a:t>通常有</a:t>
              </a:r>
              <a:r>
                <a:rPr lang="zh-CN" altLang="en-US" sz="1500" b="1" dirty="0">
                  <a:solidFill>
                    <a:srgbClr val="0078D7"/>
                  </a:solidFill>
                  <a:latin typeface="Segoe UI Light"/>
                </a:rPr>
                <a:t>百亿</a:t>
              </a:r>
              <a:r>
                <a:rPr lang="zh-CN" altLang="en-US" sz="1500" dirty="0">
                  <a:solidFill>
                    <a:srgbClr val="505050"/>
                  </a:solidFill>
                  <a:latin typeface="Segoe UI Light"/>
                </a:rPr>
                <a:t>条边</a:t>
              </a:r>
              <a:endParaRPr lang="en-US" altLang="zh-CN" sz="1500" dirty="0">
                <a:solidFill>
                  <a:srgbClr val="505050"/>
                </a:solidFill>
                <a:latin typeface="Segoe UI Light"/>
              </a:endParaRPr>
            </a:p>
          </p:txBody>
        </p:sp>
      </p:grpSp>
    </p:spTree>
    <p:extLst>
      <p:ext uri="{BB962C8B-B14F-4D97-AF65-F5344CB8AC3E}">
        <p14:creationId xmlns:p14="http://schemas.microsoft.com/office/powerpoint/2010/main" val="24875991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基线解码算法</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1415772"/>
          </a:xfrm>
        </p:spPr>
        <p:txBody>
          <a:bodyPr/>
          <a:lstStyle/>
          <a:p>
            <a:r>
              <a:rPr lang="zh-CN" altLang="en-US" dirty="0">
                <a:solidFill>
                  <a:schemeClr val="tx1"/>
                </a:solidFill>
              </a:rPr>
              <a:t>词图处理</a:t>
            </a:r>
            <a:endParaRPr lang="en-US" altLang="zh-CN" dirty="0">
              <a:solidFill>
                <a:schemeClr val="tx1"/>
              </a:solidFill>
            </a:endParaRPr>
          </a:p>
          <a:p>
            <a:endParaRPr lang="en-US" altLang="zh-CN" dirty="0">
              <a:solidFill>
                <a:schemeClr val="tx1"/>
              </a:solidFill>
            </a:endParaRPr>
          </a:p>
        </p:txBody>
      </p:sp>
      <p:pic>
        <p:nvPicPr>
          <p:cNvPr id="8" name="图片 7">
            <a:extLst>
              <a:ext uri="{FF2B5EF4-FFF2-40B4-BE49-F238E27FC236}">
                <a16:creationId xmlns:a16="http://schemas.microsoft.com/office/drawing/2014/main" id="{3EAC8282-9C27-4136-B1AC-D447FBDC520C}"/>
              </a:ext>
            </a:extLst>
          </p:cNvPr>
          <p:cNvPicPr>
            <a:picLocks noChangeAspect="1"/>
          </p:cNvPicPr>
          <p:nvPr/>
        </p:nvPicPr>
        <p:blipFill>
          <a:blip r:embed="rId3"/>
          <a:stretch>
            <a:fillRect/>
          </a:stretch>
        </p:blipFill>
        <p:spPr>
          <a:xfrm>
            <a:off x="3658095" y="3497262"/>
            <a:ext cx="6248333" cy="3165907"/>
          </a:xfrm>
          <a:prstGeom prst="rect">
            <a:avLst/>
          </a:prstGeom>
        </p:spPr>
      </p:pic>
      <p:graphicFrame>
        <p:nvGraphicFramePr>
          <p:cNvPr id="2" name="图示 1">
            <a:extLst>
              <a:ext uri="{FF2B5EF4-FFF2-40B4-BE49-F238E27FC236}">
                <a16:creationId xmlns:a16="http://schemas.microsoft.com/office/drawing/2014/main" id="{33FE7E21-F11C-41D7-8BFC-8A9FA1861F1D}"/>
              </a:ext>
            </a:extLst>
          </p:cNvPr>
          <p:cNvGraphicFramePr/>
          <p:nvPr>
            <p:extLst/>
          </p:nvPr>
        </p:nvGraphicFramePr>
        <p:xfrm>
          <a:off x="8778380" y="1905424"/>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图片 8">
            <a:extLst>
              <a:ext uri="{FF2B5EF4-FFF2-40B4-BE49-F238E27FC236}">
                <a16:creationId xmlns:a16="http://schemas.microsoft.com/office/drawing/2014/main" id="{CE0D56E6-13D3-4CF0-B06B-4C7ADE99C1AB}"/>
              </a:ext>
            </a:extLst>
          </p:cNvPr>
          <p:cNvPicPr>
            <a:picLocks noChangeAspect="1"/>
          </p:cNvPicPr>
          <p:nvPr/>
        </p:nvPicPr>
        <p:blipFill>
          <a:blip r:embed="rId9"/>
          <a:stretch>
            <a:fillRect/>
          </a:stretch>
        </p:blipFill>
        <p:spPr>
          <a:xfrm>
            <a:off x="272273" y="2049462"/>
            <a:ext cx="2927264" cy="1676400"/>
          </a:xfrm>
          <a:prstGeom prst="rect">
            <a:avLst/>
          </a:prstGeom>
        </p:spPr>
      </p:pic>
      <p:sp>
        <p:nvSpPr>
          <p:cNvPr id="10" name="矩形 9">
            <a:extLst>
              <a:ext uri="{FF2B5EF4-FFF2-40B4-BE49-F238E27FC236}">
                <a16:creationId xmlns:a16="http://schemas.microsoft.com/office/drawing/2014/main" id="{3F9043D8-7DD8-4643-A00B-282A1520B657}"/>
              </a:ext>
            </a:extLst>
          </p:cNvPr>
          <p:cNvSpPr/>
          <p:nvPr/>
        </p:nvSpPr>
        <p:spPr>
          <a:xfrm>
            <a:off x="1417638" y="2609933"/>
            <a:ext cx="838200" cy="506329"/>
          </a:xfrm>
          <a:prstGeom prst="rect">
            <a:avLst/>
          </a:prstGeom>
          <a:noFill/>
          <a:ln w="38100" cap="flat" cmpd="sng" algn="ctr">
            <a:solidFill>
              <a:srgbClr val="FF0000"/>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65012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solidFill>
                  <a:srgbClr val="0078D7"/>
                </a:solidFill>
              </a:rPr>
              <a:t>语音识别中的</a:t>
            </a:r>
            <a:r>
              <a:rPr lang="en-US" altLang="zh-CN" dirty="0">
                <a:solidFill>
                  <a:srgbClr val="0078D7"/>
                </a:solidFill>
              </a:rPr>
              <a:t>GPU</a:t>
            </a:r>
            <a:r>
              <a:rPr lang="zh-CN" altLang="en-US" dirty="0">
                <a:solidFill>
                  <a:srgbClr val="0078D7"/>
                </a:solidFill>
              </a:rPr>
              <a:t>应用</a:t>
            </a:r>
            <a:endParaRPr lang="en-US" dirty="0">
              <a:solidFill>
                <a:srgbClr val="0078D7"/>
              </a:solidFill>
            </a:endParaRPr>
          </a:p>
        </p:txBody>
      </p:sp>
      <p:sp>
        <p:nvSpPr>
          <p:cNvPr id="3" name="文本占位符 2">
            <a:extLst>
              <a:ext uri="{FF2B5EF4-FFF2-40B4-BE49-F238E27FC236}">
                <a16:creationId xmlns:a16="http://schemas.microsoft.com/office/drawing/2014/main" id="{FB37A5B1-5A06-4D44-A165-253C1EA91E2E}"/>
              </a:ext>
            </a:extLst>
          </p:cNvPr>
          <p:cNvSpPr>
            <a:spLocks noGrp="1"/>
          </p:cNvSpPr>
          <p:nvPr>
            <p:ph type="body" sz="quarter" idx="10"/>
          </p:nvPr>
        </p:nvSpPr>
        <p:spPr>
          <a:xfrm>
            <a:off x="274638" y="1212850"/>
            <a:ext cx="11887200" cy="2228302"/>
          </a:xfrm>
        </p:spPr>
        <p:txBody>
          <a:bodyPr/>
          <a:lstStyle/>
          <a:p>
            <a:r>
              <a:rPr lang="zh-CN" altLang="en-US" dirty="0">
                <a:solidFill>
                  <a:schemeClr val="tx1"/>
                </a:solidFill>
              </a:rPr>
              <a:t>基于</a:t>
            </a:r>
            <a:r>
              <a:rPr lang="en-US" altLang="zh-CN" dirty="0">
                <a:solidFill>
                  <a:schemeClr val="tx1"/>
                </a:solidFill>
              </a:rPr>
              <a:t>GPU</a:t>
            </a:r>
            <a:r>
              <a:rPr lang="zh-CN" altLang="en-US" dirty="0">
                <a:solidFill>
                  <a:schemeClr val="tx1"/>
                </a:solidFill>
              </a:rPr>
              <a:t>的并行计算</a:t>
            </a:r>
            <a:endParaRPr lang="en-US" altLang="zh-CN" dirty="0">
              <a:solidFill>
                <a:schemeClr val="tx1"/>
              </a:solidFill>
            </a:endParaRPr>
          </a:p>
          <a:p>
            <a:pPr lvl="1"/>
            <a:r>
              <a:rPr lang="zh-CN" altLang="en-US" dirty="0">
                <a:solidFill>
                  <a:schemeClr val="tx1"/>
                </a:solidFill>
              </a:rPr>
              <a:t>矩阵运算</a:t>
            </a:r>
            <a:endParaRPr lang="en-US" altLang="zh-CN" dirty="0">
              <a:solidFill>
                <a:schemeClr val="tx1"/>
              </a:solidFill>
            </a:endParaRPr>
          </a:p>
          <a:p>
            <a:pPr lvl="1"/>
            <a:r>
              <a:rPr lang="zh-CN" altLang="en-US" dirty="0">
                <a:solidFill>
                  <a:schemeClr val="tx1"/>
                </a:solidFill>
              </a:rPr>
              <a:t>序列</a:t>
            </a:r>
            <a:r>
              <a:rPr lang="en-US" altLang="zh-CN" dirty="0">
                <a:solidFill>
                  <a:schemeClr val="tx1"/>
                </a:solidFill>
              </a:rPr>
              <a:t>batching</a:t>
            </a:r>
          </a:p>
          <a:p>
            <a:endParaRPr lang="en-US" altLang="zh-CN" dirty="0">
              <a:solidFill>
                <a:schemeClr val="tx1"/>
              </a:solidFill>
            </a:endParaRPr>
          </a:p>
        </p:txBody>
      </p:sp>
      <p:sp>
        <p:nvSpPr>
          <p:cNvPr id="7" name="文本框 6">
            <a:extLst>
              <a:ext uri="{FF2B5EF4-FFF2-40B4-BE49-F238E27FC236}">
                <a16:creationId xmlns:a16="http://schemas.microsoft.com/office/drawing/2014/main" id="{97899E95-9FA1-4EDD-B699-847C018FF0DF}"/>
              </a:ext>
            </a:extLst>
          </p:cNvPr>
          <p:cNvSpPr txBox="1"/>
          <p:nvPr/>
        </p:nvSpPr>
        <p:spPr>
          <a:xfrm>
            <a:off x="2210856"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训练阶段</a:t>
            </a:r>
          </a:p>
        </p:txBody>
      </p:sp>
      <p:sp>
        <p:nvSpPr>
          <p:cNvPr id="9" name="文本框 8">
            <a:extLst>
              <a:ext uri="{FF2B5EF4-FFF2-40B4-BE49-F238E27FC236}">
                <a16:creationId xmlns:a16="http://schemas.microsoft.com/office/drawing/2014/main" id="{34216379-29EB-4DE4-96CB-47BCE2ED491E}"/>
              </a:ext>
            </a:extLst>
          </p:cNvPr>
          <p:cNvSpPr txBox="1"/>
          <p:nvPr/>
        </p:nvSpPr>
        <p:spPr>
          <a:xfrm>
            <a:off x="8180841" y="6103508"/>
            <a:ext cx="1797581"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zh-CN" altLang="en-US" sz="2400" b="1" dirty="0">
                <a:gradFill>
                  <a:gsLst>
                    <a:gs pos="2917">
                      <a:schemeClr val="tx1"/>
                    </a:gs>
                    <a:gs pos="30000">
                      <a:schemeClr val="tx1"/>
                    </a:gs>
                  </a:gsLst>
                  <a:lin ang="5400000" scaled="0"/>
                </a:gradFill>
              </a:rPr>
              <a:t>推理阶段</a:t>
            </a:r>
          </a:p>
        </p:txBody>
      </p:sp>
      <p:pic>
        <p:nvPicPr>
          <p:cNvPr id="2" name="图片 1">
            <a:extLst>
              <a:ext uri="{FF2B5EF4-FFF2-40B4-BE49-F238E27FC236}">
                <a16:creationId xmlns:a16="http://schemas.microsoft.com/office/drawing/2014/main" id="{9A51422A-129C-443F-8682-FAF01E3977B0}"/>
              </a:ext>
            </a:extLst>
          </p:cNvPr>
          <p:cNvPicPr>
            <a:picLocks noChangeAspect="1"/>
          </p:cNvPicPr>
          <p:nvPr/>
        </p:nvPicPr>
        <p:blipFill>
          <a:blip r:embed="rId3"/>
          <a:stretch>
            <a:fillRect/>
          </a:stretch>
        </p:blipFill>
        <p:spPr>
          <a:xfrm>
            <a:off x="960437" y="3043442"/>
            <a:ext cx="3905250" cy="2762250"/>
          </a:xfrm>
          <a:prstGeom prst="rect">
            <a:avLst/>
          </a:prstGeom>
        </p:spPr>
      </p:pic>
      <p:pic>
        <p:nvPicPr>
          <p:cNvPr id="8" name="图片 7">
            <a:extLst>
              <a:ext uri="{FF2B5EF4-FFF2-40B4-BE49-F238E27FC236}">
                <a16:creationId xmlns:a16="http://schemas.microsoft.com/office/drawing/2014/main" id="{B612798D-E090-4CAD-AA8F-147B42056549}"/>
              </a:ext>
            </a:extLst>
          </p:cNvPr>
          <p:cNvPicPr>
            <a:picLocks noChangeAspect="1"/>
          </p:cNvPicPr>
          <p:nvPr/>
        </p:nvPicPr>
        <p:blipFill>
          <a:blip r:embed="rId4"/>
          <a:stretch>
            <a:fillRect/>
          </a:stretch>
        </p:blipFill>
        <p:spPr>
          <a:xfrm>
            <a:off x="6218237" y="3716337"/>
            <a:ext cx="5848350" cy="2066925"/>
          </a:xfrm>
          <a:prstGeom prst="rect">
            <a:avLst/>
          </a:prstGeom>
        </p:spPr>
      </p:pic>
    </p:spTree>
    <p:extLst>
      <p:ext uri="{BB962C8B-B14F-4D97-AF65-F5344CB8AC3E}">
        <p14:creationId xmlns:p14="http://schemas.microsoft.com/office/powerpoint/2010/main" val="8174684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4" name="图片 3">
            <a:extLst>
              <a:ext uri="{FF2B5EF4-FFF2-40B4-BE49-F238E27FC236}">
                <a16:creationId xmlns:a16="http://schemas.microsoft.com/office/drawing/2014/main" id="{F06B0AB5-1D1E-45E4-9F03-C3E9033858B3}"/>
              </a:ext>
            </a:extLst>
          </p:cNvPr>
          <p:cNvPicPr>
            <a:picLocks noChangeAspect="1"/>
          </p:cNvPicPr>
          <p:nvPr/>
        </p:nvPicPr>
        <p:blipFill>
          <a:blip r:embed="rId3"/>
          <a:stretch>
            <a:fillRect/>
          </a:stretch>
        </p:blipFill>
        <p:spPr>
          <a:xfrm>
            <a:off x="3143761" y="2236464"/>
            <a:ext cx="6553200" cy="2962275"/>
          </a:xfrm>
          <a:prstGeom prst="rect">
            <a:avLst/>
          </a:prstGeom>
        </p:spPr>
      </p:pic>
      <p:pic>
        <p:nvPicPr>
          <p:cNvPr id="5" name="图片 4">
            <a:extLst>
              <a:ext uri="{FF2B5EF4-FFF2-40B4-BE49-F238E27FC236}">
                <a16:creationId xmlns:a16="http://schemas.microsoft.com/office/drawing/2014/main" id="{54B0745D-D8E9-4060-B429-DFB5DB0E4245}"/>
              </a:ext>
            </a:extLst>
          </p:cNvPr>
          <p:cNvPicPr>
            <a:picLocks noChangeAspect="1"/>
          </p:cNvPicPr>
          <p:nvPr/>
        </p:nvPicPr>
        <p:blipFill>
          <a:blip r:embed="rId4"/>
          <a:stretch>
            <a:fillRect/>
          </a:stretch>
        </p:blipFill>
        <p:spPr>
          <a:xfrm>
            <a:off x="3143188" y="2236463"/>
            <a:ext cx="6477000" cy="2962275"/>
          </a:xfrm>
          <a:prstGeom prst="rect">
            <a:avLst/>
          </a:prstGeom>
        </p:spPr>
      </p:pic>
      <p:sp>
        <p:nvSpPr>
          <p:cNvPr id="9" name="思想气泡: 云 8">
            <a:extLst>
              <a:ext uri="{FF2B5EF4-FFF2-40B4-BE49-F238E27FC236}">
                <a16:creationId xmlns:a16="http://schemas.microsoft.com/office/drawing/2014/main" id="{63D1A28B-E3B7-4E50-A0C7-E6DBA248557A}"/>
              </a:ext>
            </a:extLst>
          </p:cNvPr>
          <p:cNvSpPr/>
          <p:nvPr/>
        </p:nvSpPr>
        <p:spPr bwMode="auto">
          <a:xfrm>
            <a:off x="274638" y="5198738"/>
            <a:ext cx="4571999" cy="687387"/>
          </a:xfrm>
          <a:prstGeom prst="cloudCallout">
            <a:avLst>
              <a:gd name="adj1" fmla="val 48798"/>
              <a:gd name="adj2" fmla="val -79479"/>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Parallel</a:t>
            </a:r>
            <a:r>
              <a:rPr lang="en-US" altLang="zh-CN" sz="2000" b="1" dirty="0">
                <a:solidFill>
                  <a:sysClr val="windowText" lastClr="000000"/>
                </a:solidFill>
              </a:rPr>
              <a:t> </a:t>
            </a:r>
            <a:r>
              <a:rPr lang="en-US" altLang="zh-CN" sz="2000" b="1" dirty="0">
                <a:solidFill>
                  <a:srgbClr val="7030A0"/>
                </a:solidFill>
              </a:rPr>
              <a:t>WFST Decoding</a:t>
            </a:r>
            <a:endParaRPr lang="zh-CN" altLang="en-US" sz="2000" b="1" dirty="0">
              <a:solidFill>
                <a:srgbClr val="7030A0"/>
              </a:solidFill>
            </a:endParaRPr>
          </a:p>
        </p:txBody>
      </p:sp>
    </p:spTree>
    <p:extLst>
      <p:ext uri="{BB962C8B-B14F-4D97-AF65-F5344CB8AC3E}">
        <p14:creationId xmlns:p14="http://schemas.microsoft.com/office/powerpoint/2010/main" val="11831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altLang="zh-CN" dirty="0">
                <a:solidFill>
                  <a:schemeClr val="tx1"/>
                </a:solidFill>
              </a:rPr>
              <a:t>This Work: </a:t>
            </a:r>
            <a:r>
              <a:rPr lang="en-US" altLang="zh-CN" b="1" dirty="0">
                <a:solidFill>
                  <a:srgbClr val="0078D7"/>
                </a:solidFill>
              </a:rPr>
              <a:t>GPU-based Decoding</a:t>
            </a:r>
            <a:endParaRPr lang="en-US" b="1" dirty="0">
              <a:solidFill>
                <a:srgbClr val="0078D7"/>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12" name="图片 11">
            <a:extLst>
              <a:ext uri="{FF2B5EF4-FFF2-40B4-BE49-F238E27FC236}">
                <a16:creationId xmlns:a16="http://schemas.microsoft.com/office/drawing/2014/main" id="{674A13FE-FB93-44CA-97DB-0A7933E829CD}"/>
              </a:ext>
            </a:extLst>
          </p:cNvPr>
          <p:cNvPicPr>
            <a:picLocks noChangeAspect="1"/>
          </p:cNvPicPr>
          <p:nvPr/>
        </p:nvPicPr>
        <p:blipFill>
          <a:blip r:embed="rId3"/>
          <a:stretch>
            <a:fillRect/>
          </a:stretch>
        </p:blipFill>
        <p:spPr>
          <a:xfrm>
            <a:off x="274637" y="2125662"/>
            <a:ext cx="10262358" cy="1698499"/>
          </a:xfrm>
          <a:prstGeom prst="rect">
            <a:avLst/>
          </a:prstGeom>
        </p:spPr>
      </p:pic>
      <p:pic>
        <p:nvPicPr>
          <p:cNvPr id="14" name="图片 13">
            <a:extLst>
              <a:ext uri="{FF2B5EF4-FFF2-40B4-BE49-F238E27FC236}">
                <a16:creationId xmlns:a16="http://schemas.microsoft.com/office/drawing/2014/main" id="{98EFF37E-8A7B-4508-A59E-74FCDD2A6B8F}"/>
              </a:ext>
            </a:extLst>
          </p:cNvPr>
          <p:cNvPicPr>
            <a:picLocks noChangeAspect="1"/>
          </p:cNvPicPr>
          <p:nvPr/>
        </p:nvPicPr>
        <p:blipFill>
          <a:blip r:embed="rId4"/>
          <a:stretch>
            <a:fillRect/>
          </a:stretch>
        </p:blipFill>
        <p:spPr>
          <a:xfrm>
            <a:off x="274637" y="4670652"/>
            <a:ext cx="10262356" cy="1798410"/>
          </a:xfrm>
          <a:prstGeom prst="rect">
            <a:avLst/>
          </a:prstGeom>
        </p:spPr>
      </p:pic>
      <p:cxnSp>
        <p:nvCxnSpPr>
          <p:cNvPr id="15" name="直接箭头连接符 14">
            <a:extLst>
              <a:ext uri="{FF2B5EF4-FFF2-40B4-BE49-F238E27FC236}">
                <a16:creationId xmlns:a16="http://schemas.microsoft.com/office/drawing/2014/main" id="{B467162C-2066-49B1-BD88-A342BBC5CB55}"/>
              </a:ext>
            </a:extLst>
          </p:cNvPr>
          <p:cNvCxnSpPr>
            <a:cxnSpLocks/>
          </p:cNvCxnSpPr>
          <p:nvPr/>
        </p:nvCxnSpPr>
        <p:spPr>
          <a:xfrm>
            <a:off x="8351837" y="4259262"/>
            <a:ext cx="0" cy="838200"/>
          </a:xfrm>
          <a:prstGeom prst="straightConnector1">
            <a:avLst/>
          </a:prstGeom>
          <a:ln w="28575">
            <a:prstDash val="sysDot"/>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919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65893"/>
          </a:xfrm>
        </p:spPr>
        <p:txBody>
          <a:bodyPr/>
          <a:lstStyle/>
          <a:p>
            <a:r>
              <a:rPr lang="en-US" altLang="zh-CN" dirty="0">
                <a:solidFill>
                  <a:schemeClr val="tx1"/>
                </a:solidFill>
              </a:rPr>
              <a:t>This Work: GPU-based Decoding</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GPU memory is enough for 1-pass WFST</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本工作的不同之处</a:t>
            </a:r>
            <a:endParaRPr lang="en-US" dirty="0">
              <a:solidFill>
                <a:srgbClr val="0078D7"/>
              </a:solidFill>
            </a:endParaRPr>
          </a:p>
        </p:txBody>
      </p:sp>
      <p:pic>
        <p:nvPicPr>
          <p:cNvPr id="7" name="图片 6" descr="图片包含 屏幕截图&#10;&#10;已生成极高可信度的说明">
            <a:extLst>
              <a:ext uri="{FF2B5EF4-FFF2-40B4-BE49-F238E27FC236}">
                <a16:creationId xmlns:a16="http://schemas.microsoft.com/office/drawing/2014/main" id="{68F7AC13-5BB5-44D1-A171-7F1E9FAB8842}"/>
              </a:ext>
            </a:extLst>
          </p:cNvPr>
          <p:cNvPicPr>
            <a:picLocks noChangeAspect="1"/>
          </p:cNvPicPr>
          <p:nvPr/>
        </p:nvPicPr>
        <p:blipFill>
          <a:blip r:embed="rId3"/>
          <a:stretch>
            <a:fillRect/>
          </a:stretch>
        </p:blipFill>
        <p:spPr>
          <a:xfrm>
            <a:off x="0" y="2278062"/>
            <a:ext cx="12436475" cy="2061444"/>
          </a:xfrm>
          <a:prstGeom prst="rect">
            <a:avLst/>
          </a:prstGeom>
        </p:spPr>
      </p:pic>
    </p:spTree>
    <p:extLst>
      <p:ext uri="{BB962C8B-B14F-4D97-AF65-F5344CB8AC3E}">
        <p14:creationId xmlns:p14="http://schemas.microsoft.com/office/powerpoint/2010/main" val="83682083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551194"/>
          </a:xfrm>
        </p:spPr>
        <p:txBody>
          <a:bodyPr/>
          <a:lstStyle/>
          <a:p>
            <a:r>
              <a:rPr lang="en-US" b="1" dirty="0">
                <a:solidFill>
                  <a:srgbClr val="0078D7"/>
                </a:solidFill>
              </a:rPr>
              <a:t>Parallel</a:t>
            </a:r>
            <a:r>
              <a:rPr lang="en-US" dirty="0">
                <a:solidFill>
                  <a:schemeClr val="tx1"/>
                </a:solidFill>
              </a:rPr>
              <a:t> Viterbi decoding </a:t>
            </a:r>
            <a:r>
              <a:rPr lang="en-US" altLang="zh-CN" dirty="0">
                <a:solidFill>
                  <a:schemeClr val="tx1"/>
                </a:solidFill>
              </a:rPr>
              <a:t>in </a:t>
            </a:r>
            <a:r>
              <a:rPr lang="en-US" altLang="zh-CN" b="1" dirty="0">
                <a:solidFill>
                  <a:srgbClr val="0078D7"/>
                </a:solidFill>
              </a:rPr>
              <a:t>3</a:t>
            </a:r>
            <a:r>
              <a:rPr lang="en-US" altLang="zh-CN" dirty="0">
                <a:solidFill>
                  <a:schemeClr val="tx1"/>
                </a:solidFill>
              </a:rPr>
              <a:t> levels</a:t>
            </a:r>
            <a:endParaRPr lang="en-US" dirty="0">
              <a:solidFill>
                <a:schemeClr val="tx1"/>
              </a:solidFill>
            </a:endParaRPr>
          </a:p>
          <a:p>
            <a:pPr lvl="1"/>
            <a:r>
              <a:rPr lang="en-US" altLang="zh-CN" b="1" dirty="0">
                <a:solidFill>
                  <a:srgbClr val="0078D7"/>
                </a:solidFill>
              </a:rPr>
              <a:t>Future: </a:t>
            </a:r>
            <a:r>
              <a:rPr lang="en-US" altLang="zh-CN" dirty="0">
                <a:solidFill>
                  <a:srgbClr val="000000"/>
                </a:solidFill>
              </a:rPr>
              <a:t>out-going arcs, e.g. b, c &amp; d</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2E0D0439-8A64-4863-9E00-B4822734F938}"/>
              </a:ext>
            </a:extLst>
          </p:cNvPr>
          <p:cNvSpPr/>
          <p:nvPr/>
        </p:nvSpPr>
        <p:spPr>
          <a:xfrm>
            <a:off x="5075237" y="4716462"/>
            <a:ext cx="1143000" cy="989013"/>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2720274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57459"/>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5" name="矩形 4">
            <a:extLst>
              <a:ext uri="{FF2B5EF4-FFF2-40B4-BE49-F238E27FC236}">
                <a16:creationId xmlns:a16="http://schemas.microsoft.com/office/drawing/2014/main" id="{6F59EB79-D03B-4298-B1CE-7F650C304EC4}"/>
              </a:ext>
            </a:extLst>
          </p:cNvPr>
          <p:cNvSpPr/>
          <p:nvPr/>
        </p:nvSpPr>
        <p:spPr>
          <a:xfrm>
            <a:off x="6074770" y="3494240"/>
            <a:ext cx="838200" cy="2746222"/>
          </a:xfrm>
          <a:prstGeom prst="rect">
            <a:avLst/>
          </a:prstGeom>
          <a:noFill/>
          <a:ln w="38100" cap="flat" cmpd="sng" algn="ctr">
            <a:solidFill>
              <a:srgbClr val="0078D7"/>
            </a:solidFill>
            <a:prstDash val="sysDot"/>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Tree>
    <p:extLst>
      <p:ext uri="{BB962C8B-B14F-4D97-AF65-F5344CB8AC3E}">
        <p14:creationId xmlns:p14="http://schemas.microsoft.com/office/powerpoint/2010/main" val="33185755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363724"/>
          </a:xfrm>
        </p:spPr>
        <p:txBody>
          <a:bodyPr/>
          <a:lstStyle/>
          <a:p>
            <a:r>
              <a:rPr lang="en-US" b="1" dirty="0">
                <a:solidFill>
                  <a:srgbClr val="0078D7"/>
                </a:solidFill>
              </a:rPr>
              <a:t>Parallel</a:t>
            </a:r>
            <a:r>
              <a:rPr lang="en-US" dirty="0">
                <a:solidFill>
                  <a:schemeClr val="tx1"/>
                </a:solidFill>
              </a:rPr>
              <a:t> Viterbi decoding</a:t>
            </a:r>
            <a:r>
              <a:rPr lang="en-US" altLang="zh-CN" dirty="0">
                <a:solidFill>
                  <a:schemeClr val="tx1"/>
                </a:solidFill>
              </a:rPr>
              <a:t> in </a:t>
            </a:r>
            <a:r>
              <a:rPr lang="en-US" altLang="zh-CN" b="1" dirty="0">
                <a:solidFill>
                  <a:srgbClr val="0078D7"/>
                </a:solidFill>
              </a:rPr>
              <a:t>3</a:t>
            </a:r>
            <a:r>
              <a:rPr lang="en-US" altLang="zh-CN" dirty="0">
                <a:solidFill>
                  <a:schemeClr val="tx1"/>
                </a:solidFill>
              </a:rPr>
              <a:t> levels</a:t>
            </a:r>
          </a:p>
          <a:p>
            <a:pPr lvl="1"/>
            <a:r>
              <a:rPr lang="en-US" altLang="zh-CN" b="1" dirty="0">
                <a:solidFill>
                  <a:srgbClr val="0078D7"/>
                </a:solidFill>
              </a:rPr>
              <a:t>Future: </a:t>
            </a:r>
            <a:r>
              <a:rPr lang="en-US" altLang="zh-CN" dirty="0">
                <a:solidFill>
                  <a:srgbClr val="000000"/>
                </a:solidFill>
              </a:rPr>
              <a:t>out-going arcs, e.g. b, c &amp; d</a:t>
            </a:r>
          </a:p>
          <a:p>
            <a:pPr lvl="1"/>
            <a:r>
              <a:rPr lang="en-US" altLang="zh-CN" b="1" dirty="0">
                <a:solidFill>
                  <a:srgbClr val="0078D7"/>
                </a:solidFill>
              </a:rPr>
              <a:t>History:</a:t>
            </a:r>
            <a:r>
              <a:rPr lang="zh-CN" altLang="en-US" b="1" dirty="0">
                <a:solidFill>
                  <a:srgbClr val="0078D7"/>
                </a:solidFill>
              </a:rPr>
              <a:t> </a:t>
            </a:r>
            <a:r>
              <a:rPr lang="en-US" altLang="zh-CN" dirty="0">
                <a:solidFill>
                  <a:srgbClr val="000000"/>
                </a:solidFill>
              </a:rPr>
              <a:t>per</a:t>
            </a:r>
            <a:r>
              <a:rPr lang="zh-CN" altLang="en-US" dirty="0">
                <a:solidFill>
                  <a:srgbClr val="000000"/>
                </a:solidFill>
              </a:rPr>
              <a:t> </a:t>
            </a:r>
            <a:r>
              <a:rPr lang="en-US" altLang="zh-CN" dirty="0">
                <a:solidFill>
                  <a:srgbClr val="000000"/>
                </a:solidFill>
              </a:rPr>
              <a:t>state,</a:t>
            </a:r>
            <a:r>
              <a:rPr lang="zh-CN" altLang="en-US" dirty="0">
                <a:solidFill>
                  <a:srgbClr val="000000"/>
                </a:solidFill>
              </a:rPr>
              <a:t> </a:t>
            </a:r>
            <a:r>
              <a:rPr lang="en-US" altLang="zh-CN" dirty="0">
                <a:solidFill>
                  <a:srgbClr val="000000"/>
                </a:solidFill>
              </a:rPr>
              <a:t>e.g.</a:t>
            </a:r>
            <a:r>
              <a:rPr lang="zh-CN" altLang="en-US" dirty="0">
                <a:solidFill>
                  <a:srgbClr val="000000"/>
                </a:solidFill>
              </a:rPr>
              <a:t> </a:t>
            </a:r>
            <a:r>
              <a:rPr lang="en-US" altLang="zh-CN" dirty="0">
                <a:solidFill>
                  <a:srgbClr val="000000"/>
                </a:solidFill>
              </a:rPr>
              <a:t>3</a:t>
            </a:r>
            <a:r>
              <a:rPr lang="zh-CN" altLang="en-US" dirty="0">
                <a:solidFill>
                  <a:srgbClr val="000000"/>
                </a:solidFill>
              </a:rPr>
              <a:t> </a:t>
            </a:r>
            <a:r>
              <a:rPr lang="en-US" altLang="zh-CN" dirty="0">
                <a:solidFill>
                  <a:srgbClr val="000000"/>
                </a:solidFill>
              </a:rPr>
              <a:t>&amp;</a:t>
            </a:r>
            <a:r>
              <a:rPr lang="zh-CN" altLang="en-US" dirty="0">
                <a:solidFill>
                  <a:srgbClr val="000000"/>
                </a:solidFill>
              </a:rPr>
              <a:t> </a:t>
            </a:r>
            <a:r>
              <a:rPr lang="en-US" altLang="zh-CN" dirty="0">
                <a:solidFill>
                  <a:srgbClr val="000000"/>
                </a:solidFill>
              </a:rPr>
              <a:t>2</a:t>
            </a:r>
          </a:p>
          <a:p>
            <a:pPr lvl="1"/>
            <a:r>
              <a:rPr lang="en-US" altLang="zh-CN" b="1" dirty="0">
                <a:solidFill>
                  <a:srgbClr val="0078D7"/>
                </a:solidFill>
              </a:rPr>
              <a:t>Utterance: </a:t>
            </a:r>
            <a:r>
              <a:rPr lang="en-US" altLang="zh-CN" dirty="0">
                <a:solidFill>
                  <a:srgbClr val="000000"/>
                </a:solidFill>
              </a:rPr>
              <a:t>decoding with separate GPU kernels</a:t>
            </a:r>
            <a:endParaRPr lang="en-US" dirty="0">
              <a:solidFill>
                <a:srgbClr val="000000"/>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框架介绍</a:t>
            </a:r>
            <a:endParaRPr lang="en-US" dirty="0">
              <a:solidFill>
                <a:srgbClr val="0078D7"/>
              </a:solidFill>
            </a:endParaRPr>
          </a:p>
        </p:txBody>
      </p:sp>
      <p:pic>
        <p:nvPicPr>
          <p:cNvPr id="9" name="图片 8" descr="屏幕剪辑">
            <a:extLst>
              <a:ext uri="{FF2B5EF4-FFF2-40B4-BE49-F238E27FC236}">
                <a16:creationId xmlns:a16="http://schemas.microsoft.com/office/drawing/2014/main" id="{8794EA0D-D7F8-4285-AA75-7F9EFC2EE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057013"/>
            <a:ext cx="1066800" cy="482162"/>
          </a:xfrm>
          <a:prstGeom prst="rect">
            <a:avLst/>
          </a:prstGeom>
        </p:spPr>
      </p:pic>
      <p:pic>
        <p:nvPicPr>
          <p:cNvPr id="11" name="图片 10" descr="屏幕剪辑">
            <a:extLst>
              <a:ext uri="{FF2B5EF4-FFF2-40B4-BE49-F238E27FC236}">
                <a16:creationId xmlns:a16="http://schemas.microsoft.com/office/drawing/2014/main" id="{D5E181AA-FCA0-4CA1-BEA4-8C2FD89B7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021337"/>
            <a:ext cx="1066800" cy="482162"/>
          </a:xfrm>
          <a:prstGeom prst="rect">
            <a:avLst/>
          </a:prstGeom>
        </p:spPr>
      </p:pic>
      <p:pic>
        <p:nvPicPr>
          <p:cNvPr id="12" name="图片 11" descr="屏幕剪辑">
            <a:extLst>
              <a:ext uri="{FF2B5EF4-FFF2-40B4-BE49-F238E27FC236}">
                <a16:creationId xmlns:a16="http://schemas.microsoft.com/office/drawing/2014/main" id="{EF9498DB-BCE0-4A7B-B47D-72AE98921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018196"/>
            <a:ext cx="1066800" cy="482162"/>
          </a:xfrm>
          <a:prstGeom prst="rect">
            <a:avLst/>
          </a:prstGeom>
        </p:spPr>
      </p:pic>
      <p:pic>
        <p:nvPicPr>
          <p:cNvPr id="13" name="图片 12" descr="屏幕剪辑">
            <a:extLst>
              <a:ext uri="{FF2B5EF4-FFF2-40B4-BE49-F238E27FC236}">
                <a16:creationId xmlns:a16="http://schemas.microsoft.com/office/drawing/2014/main" id="{D884610F-AC80-40CB-A248-49C6B84FC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038138"/>
            <a:ext cx="1066800" cy="482162"/>
          </a:xfrm>
          <a:prstGeom prst="rect">
            <a:avLst/>
          </a:prstGeom>
        </p:spPr>
      </p:pic>
      <p:pic>
        <p:nvPicPr>
          <p:cNvPr id="15" name="图片 14" descr="屏幕剪辑">
            <a:extLst>
              <a:ext uri="{FF2B5EF4-FFF2-40B4-BE49-F238E27FC236}">
                <a16:creationId xmlns:a16="http://schemas.microsoft.com/office/drawing/2014/main" id="{ED3916DC-54F7-42DE-9CCB-B6164C3C17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3539175"/>
            <a:ext cx="1066800" cy="482162"/>
          </a:xfrm>
          <a:prstGeom prst="rect">
            <a:avLst/>
          </a:prstGeom>
        </p:spPr>
      </p:pic>
      <p:pic>
        <p:nvPicPr>
          <p:cNvPr id="16" name="图片 15" descr="屏幕剪辑">
            <a:extLst>
              <a:ext uri="{FF2B5EF4-FFF2-40B4-BE49-F238E27FC236}">
                <a16:creationId xmlns:a16="http://schemas.microsoft.com/office/drawing/2014/main" id="{3A6A9A1A-B969-4A38-8A9A-3188750AE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437" y="4503499"/>
            <a:ext cx="1066800" cy="482162"/>
          </a:xfrm>
          <a:prstGeom prst="rect">
            <a:avLst/>
          </a:prstGeom>
        </p:spPr>
      </p:pic>
      <p:pic>
        <p:nvPicPr>
          <p:cNvPr id="17" name="图片 16" descr="屏幕剪辑">
            <a:extLst>
              <a:ext uri="{FF2B5EF4-FFF2-40B4-BE49-F238E27FC236}">
                <a16:creationId xmlns:a16="http://schemas.microsoft.com/office/drawing/2014/main" id="{79C9CDD9-B3E0-41DE-805F-DCE6A0A66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5500358"/>
            <a:ext cx="1066800" cy="482162"/>
          </a:xfrm>
          <a:prstGeom prst="rect">
            <a:avLst/>
          </a:prstGeom>
        </p:spPr>
      </p:pic>
      <p:pic>
        <p:nvPicPr>
          <p:cNvPr id="18" name="图片 17" descr="屏幕剪辑">
            <a:extLst>
              <a:ext uri="{FF2B5EF4-FFF2-40B4-BE49-F238E27FC236}">
                <a16:creationId xmlns:a16="http://schemas.microsoft.com/office/drawing/2014/main" id="{D39439C8-2275-41DD-AB3E-4BB002FB8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687" y="6520300"/>
            <a:ext cx="1066800" cy="482162"/>
          </a:xfrm>
          <a:prstGeom prst="rect">
            <a:avLst/>
          </a:prstGeom>
        </p:spPr>
      </p:pic>
      <p:pic>
        <p:nvPicPr>
          <p:cNvPr id="19" name="图片 18" descr="屏幕剪辑">
            <a:extLst>
              <a:ext uri="{FF2B5EF4-FFF2-40B4-BE49-F238E27FC236}">
                <a16:creationId xmlns:a16="http://schemas.microsoft.com/office/drawing/2014/main" id="{57897A4F-ECCE-4CCB-9F5E-B0A11B197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437" y="3421062"/>
            <a:ext cx="6557650" cy="2963863"/>
          </a:xfrm>
          <a:prstGeom prst="rect">
            <a:avLst/>
          </a:prstGeom>
        </p:spPr>
      </p:pic>
      <p:sp>
        <p:nvSpPr>
          <p:cNvPr id="20" name="左大括号 19">
            <a:extLst>
              <a:ext uri="{FF2B5EF4-FFF2-40B4-BE49-F238E27FC236}">
                <a16:creationId xmlns:a16="http://schemas.microsoft.com/office/drawing/2014/main" id="{913D2390-3E7F-42AE-ACBE-FDE22A640B69}"/>
              </a:ext>
            </a:extLst>
          </p:cNvPr>
          <p:cNvSpPr/>
          <p:nvPr/>
        </p:nvSpPr>
        <p:spPr>
          <a:xfrm>
            <a:off x="3235688" y="3920389"/>
            <a:ext cx="620349" cy="2100797"/>
          </a:xfrm>
          <a:prstGeom prst="leftBrace">
            <a:avLst>
              <a:gd name="adj1" fmla="val 8333"/>
              <a:gd name="adj2" fmla="val 13991"/>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73486622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
        <p:nvSpPr>
          <p:cNvPr id="9" name="标注: 弯曲线形 8">
            <a:extLst>
              <a:ext uri="{FF2B5EF4-FFF2-40B4-BE49-F238E27FC236}">
                <a16:creationId xmlns:a16="http://schemas.microsoft.com/office/drawing/2014/main" id="{9409FC59-2FD3-4596-93A6-1D4350FAB2CD}"/>
              </a:ext>
            </a:extLst>
          </p:cNvPr>
          <p:cNvSpPr/>
          <p:nvPr/>
        </p:nvSpPr>
        <p:spPr bwMode="auto">
          <a:xfrm>
            <a:off x="9037637" y="2017280"/>
            <a:ext cx="1752600" cy="457200"/>
          </a:xfrm>
          <a:prstGeom prst="borderCallout2">
            <a:avLst>
              <a:gd name="adj1" fmla="val 14449"/>
              <a:gd name="adj2" fmla="val -1342"/>
              <a:gd name="adj3" fmla="val 14449"/>
              <a:gd name="adj4" fmla="val -7769"/>
              <a:gd name="adj5" fmla="val 183897"/>
              <a:gd name="adj6" fmla="val -22913"/>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DNN-HMM</a:t>
            </a:r>
          </a:p>
        </p:txBody>
      </p:sp>
      <p:sp>
        <p:nvSpPr>
          <p:cNvPr id="10" name="标注: 弯曲线形 9">
            <a:extLst>
              <a:ext uri="{FF2B5EF4-FFF2-40B4-BE49-F238E27FC236}">
                <a16:creationId xmlns:a16="http://schemas.microsoft.com/office/drawing/2014/main" id="{3B5456E7-D5AD-4970-8B87-8C1BFFCC7543}"/>
              </a:ext>
            </a:extLst>
          </p:cNvPr>
          <p:cNvSpPr/>
          <p:nvPr/>
        </p:nvSpPr>
        <p:spPr bwMode="auto">
          <a:xfrm>
            <a:off x="6294437" y="2022648"/>
            <a:ext cx="1676400" cy="457200"/>
          </a:xfrm>
          <a:prstGeom prst="borderCallout2">
            <a:avLst>
              <a:gd name="adj1" fmla="val 16600"/>
              <a:gd name="adj2" fmla="val 418"/>
              <a:gd name="adj3" fmla="val 16600"/>
              <a:gd name="adj4" fmla="val -19499"/>
              <a:gd name="adj5" fmla="val 175295"/>
              <a:gd name="adj6" fmla="val -3436"/>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Dictionary</a:t>
            </a:r>
          </a:p>
        </p:txBody>
      </p:sp>
      <p:sp>
        <p:nvSpPr>
          <p:cNvPr id="11" name="标注: 弯曲线形 10">
            <a:extLst>
              <a:ext uri="{FF2B5EF4-FFF2-40B4-BE49-F238E27FC236}">
                <a16:creationId xmlns:a16="http://schemas.microsoft.com/office/drawing/2014/main" id="{57EB7CCE-2459-48A8-AB4E-6EBC20728A93}"/>
              </a:ext>
            </a:extLst>
          </p:cNvPr>
          <p:cNvSpPr/>
          <p:nvPr/>
        </p:nvSpPr>
        <p:spPr bwMode="auto">
          <a:xfrm>
            <a:off x="2482073" y="2017280"/>
            <a:ext cx="2288364" cy="457200"/>
          </a:xfrm>
          <a:prstGeom prst="borderCallout2">
            <a:avLst>
              <a:gd name="adj1" fmla="val 16600"/>
              <a:gd name="adj2" fmla="val 99659"/>
              <a:gd name="adj3" fmla="val 16600"/>
              <a:gd name="adj4" fmla="val 115818"/>
              <a:gd name="adj5" fmla="val 173144"/>
              <a:gd name="adj6" fmla="val 10745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Language Model</a:t>
            </a:r>
          </a:p>
        </p:txBody>
      </p:sp>
      <p:pic>
        <p:nvPicPr>
          <p:cNvPr id="7" name="图片 6">
            <a:extLst>
              <a:ext uri="{FF2B5EF4-FFF2-40B4-BE49-F238E27FC236}">
                <a16:creationId xmlns:a16="http://schemas.microsoft.com/office/drawing/2014/main" id="{32AE1F58-6BD5-4BBD-8769-769F55C52ADF}"/>
              </a:ext>
            </a:extLst>
          </p:cNvPr>
          <p:cNvPicPr>
            <a:picLocks noChangeAspect="1"/>
          </p:cNvPicPr>
          <p:nvPr/>
        </p:nvPicPr>
        <p:blipFill>
          <a:blip r:embed="rId3"/>
          <a:stretch>
            <a:fillRect/>
          </a:stretch>
        </p:blipFill>
        <p:spPr>
          <a:xfrm>
            <a:off x="-30163" y="2758990"/>
            <a:ext cx="9662011" cy="966872"/>
          </a:xfrm>
          <a:prstGeom prst="rect">
            <a:avLst/>
          </a:prstGeom>
        </p:spPr>
      </p:pic>
      <p:sp>
        <p:nvSpPr>
          <p:cNvPr id="20" name="文本框 19">
            <a:extLst>
              <a:ext uri="{FF2B5EF4-FFF2-40B4-BE49-F238E27FC236}">
                <a16:creationId xmlns:a16="http://schemas.microsoft.com/office/drawing/2014/main" id="{DC7433C7-33C7-477D-93AD-5E3E7826BF0E}"/>
              </a:ext>
            </a:extLst>
          </p:cNvPr>
          <p:cNvSpPr txBox="1"/>
          <p:nvPr/>
        </p:nvSpPr>
        <p:spPr>
          <a:xfrm>
            <a:off x="10409237" y="2758990"/>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1</a:t>
            </a:r>
            <a:r>
              <a:rPr lang="zh-CN" altLang="en-US" sz="2400" dirty="0">
                <a:gradFill>
                  <a:gsLst>
                    <a:gs pos="2917">
                      <a:schemeClr val="tx1"/>
                    </a:gs>
                    <a:gs pos="30000">
                      <a:schemeClr val="tx1"/>
                    </a:gs>
                  </a:gsLst>
                  <a:lin ang="5400000" scaled="0"/>
                </a:gradFill>
              </a:rPr>
              <a:t>）</a:t>
            </a:r>
          </a:p>
        </p:txBody>
      </p:sp>
      <p:pic>
        <p:nvPicPr>
          <p:cNvPr id="13" name="图片 12" descr="图片包含 物体&#10;&#10;已生成高可信度的说明">
            <a:extLst>
              <a:ext uri="{FF2B5EF4-FFF2-40B4-BE49-F238E27FC236}">
                <a16:creationId xmlns:a16="http://schemas.microsoft.com/office/drawing/2014/main" id="{4079D487-70FB-4D9C-A8CD-88C95051A96D}"/>
              </a:ext>
            </a:extLst>
          </p:cNvPr>
          <p:cNvPicPr>
            <a:picLocks noChangeAspect="1"/>
          </p:cNvPicPr>
          <p:nvPr/>
        </p:nvPicPr>
        <p:blipFill>
          <a:blip r:embed="rId4"/>
          <a:stretch>
            <a:fillRect/>
          </a:stretch>
        </p:blipFill>
        <p:spPr>
          <a:xfrm>
            <a:off x="2636837" y="2811462"/>
            <a:ext cx="7224953" cy="914400"/>
          </a:xfrm>
          <a:prstGeom prst="rect">
            <a:avLst/>
          </a:prstGeom>
        </p:spPr>
      </p:pic>
      <p:pic>
        <p:nvPicPr>
          <p:cNvPr id="15" name="图片 14">
            <a:extLst>
              <a:ext uri="{FF2B5EF4-FFF2-40B4-BE49-F238E27FC236}">
                <a16:creationId xmlns:a16="http://schemas.microsoft.com/office/drawing/2014/main" id="{B8C4A04D-2667-41CC-B213-962F63E1DD28}"/>
              </a:ext>
            </a:extLst>
          </p:cNvPr>
          <p:cNvPicPr>
            <a:picLocks noChangeAspect="1"/>
          </p:cNvPicPr>
          <p:nvPr/>
        </p:nvPicPr>
        <p:blipFill>
          <a:blip r:embed="rId5"/>
          <a:stretch>
            <a:fillRect/>
          </a:stretch>
        </p:blipFill>
        <p:spPr>
          <a:xfrm>
            <a:off x="4850888" y="4508829"/>
            <a:ext cx="7082349" cy="1835260"/>
          </a:xfrm>
          <a:prstGeom prst="rect">
            <a:avLst/>
          </a:prstGeom>
        </p:spPr>
      </p:pic>
      <p:pic>
        <p:nvPicPr>
          <p:cNvPr id="18" name="图片 17">
            <a:extLst>
              <a:ext uri="{FF2B5EF4-FFF2-40B4-BE49-F238E27FC236}">
                <a16:creationId xmlns:a16="http://schemas.microsoft.com/office/drawing/2014/main" id="{76F2C37C-4F5D-4426-82FD-BFED38C26710}"/>
              </a:ext>
            </a:extLst>
          </p:cNvPr>
          <p:cNvPicPr>
            <a:picLocks noChangeAspect="1"/>
          </p:cNvPicPr>
          <p:nvPr/>
        </p:nvPicPr>
        <p:blipFill>
          <a:blip r:embed="rId6"/>
          <a:stretch>
            <a:fillRect/>
          </a:stretch>
        </p:blipFill>
        <p:spPr>
          <a:xfrm>
            <a:off x="4846637" y="4505764"/>
            <a:ext cx="7086600" cy="1838325"/>
          </a:xfrm>
          <a:prstGeom prst="rect">
            <a:avLst/>
          </a:prstGeom>
        </p:spPr>
      </p:pic>
    </p:spTree>
    <p:extLst>
      <p:ext uri="{BB962C8B-B14F-4D97-AF65-F5344CB8AC3E}">
        <p14:creationId xmlns:p14="http://schemas.microsoft.com/office/powerpoint/2010/main" val="2679788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78423"/>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7132637" y="1914393"/>
            <a:ext cx="4572638" cy="3781953"/>
          </a:xfrm>
          <a:prstGeom prst="rect">
            <a:avLst/>
          </a:prstGeom>
        </p:spPr>
      </p:pic>
      <p:pic>
        <p:nvPicPr>
          <p:cNvPr id="7" name="图片 6">
            <a:extLst>
              <a:ext uri="{FF2B5EF4-FFF2-40B4-BE49-F238E27FC236}">
                <a16:creationId xmlns:a16="http://schemas.microsoft.com/office/drawing/2014/main" id="{9560BA6A-77B2-4939-B635-B274019E6ACF}"/>
              </a:ext>
            </a:extLst>
          </p:cNvPr>
          <p:cNvPicPr>
            <a:picLocks noChangeAspect="1"/>
          </p:cNvPicPr>
          <p:nvPr/>
        </p:nvPicPr>
        <p:blipFill>
          <a:blip r:embed="rId4"/>
          <a:stretch>
            <a:fillRect/>
          </a:stretch>
        </p:blipFill>
        <p:spPr>
          <a:xfrm>
            <a:off x="1493837" y="2049462"/>
            <a:ext cx="2736877" cy="346592"/>
          </a:xfrm>
          <a:prstGeom prst="rect">
            <a:avLst/>
          </a:prstGeom>
        </p:spPr>
      </p:pic>
      <p:pic>
        <p:nvPicPr>
          <p:cNvPr id="9" name="图片 8">
            <a:extLst>
              <a:ext uri="{FF2B5EF4-FFF2-40B4-BE49-F238E27FC236}">
                <a16:creationId xmlns:a16="http://schemas.microsoft.com/office/drawing/2014/main" id="{6C7137E4-C835-4A27-BDA5-B327E5EB91EE}"/>
              </a:ext>
            </a:extLst>
          </p:cNvPr>
          <p:cNvPicPr>
            <a:picLocks noChangeAspect="1"/>
          </p:cNvPicPr>
          <p:nvPr/>
        </p:nvPicPr>
        <p:blipFill>
          <a:blip r:embed="rId5"/>
          <a:stretch>
            <a:fillRect/>
          </a:stretch>
        </p:blipFill>
        <p:spPr>
          <a:xfrm>
            <a:off x="1442340" y="3372954"/>
            <a:ext cx="2489897" cy="411466"/>
          </a:xfrm>
          <a:prstGeom prst="rect">
            <a:avLst/>
          </a:prstGeom>
        </p:spPr>
      </p:pic>
      <p:pic>
        <p:nvPicPr>
          <p:cNvPr id="11" name="图片 10">
            <a:extLst>
              <a:ext uri="{FF2B5EF4-FFF2-40B4-BE49-F238E27FC236}">
                <a16:creationId xmlns:a16="http://schemas.microsoft.com/office/drawing/2014/main" id="{8CF584C6-1853-42C2-951F-CB8A4C9DBDAE}"/>
              </a:ext>
            </a:extLst>
          </p:cNvPr>
          <p:cNvPicPr>
            <a:picLocks noChangeAspect="1"/>
          </p:cNvPicPr>
          <p:nvPr/>
        </p:nvPicPr>
        <p:blipFill>
          <a:blip r:embed="rId6"/>
          <a:stretch>
            <a:fillRect/>
          </a:stretch>
        </p:blipFill>
        <p:spPr>
          <a:xfrm>
            <a:off x="1442340" y="4779322"/>
            <a:ext cx="2898892" cy="457720"/>
          </a:xfrm>
          <a:prstGeom prst="rect">
            <a:avLst/>
          </a:prstGeom>
        </p:spPr>
      </p:pic>
      <p:pic>
        <p:nvPicPr>
          <p:cNvPr id="13" name="图片 12">
            <a:extLst>
              <a:ext uri="{FF2B5EF4-FFF2-40B4-BE49-F238E27FC236}">
                <a16:creationId xmlns:a16="http://schemas.microsoft.com/office/drawing/2014/main" id="{DC60651D-F3FF-41CD-8027-A1F3FBCDB4C1}"/>
              </a:ext>
            </a:extLst>
          </p:cNvPr>
          <p:cNvPicPr>
            <a:picLocks noChangeAspect="1"/>
          </p:cNvPicPr>
          <p:nvPr/>
        </p:nvPicPr>
        <p:blipFill>
          <a:blip r:embed="rId7"/>
          <a:stretch>
            <a:fillRect/>
          </a:stretch>
        </p:blipFill>
        <p:spPr>
          <a:xfrm>
            <a:off x="1455951" y="5356416"/>
            <a:ext cx="1331664" cy="354296"/>
          </a:xfrm>
          <a:prstGeom prst="rect">
            <a:avLst/>
          </a:prstGeom>
        </p:spPr>
      </p:pic>
    </p:spTree>
    <p:extLst>
      <p:ext uri="{BB962C8B-B14F-4D97-AF65-F5344CB8AC3E}">
        <p14:creationId xmlns:p14="http://schemas.microsoft.com/office/powerpoint/2010/main" val="36778289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C80D320-5EFF-4EB4-BEE4-B75AE5887AE1}"/>
              </a:ext>
            </a:extLst>
          </p:cNvPr>
          <p:cNvPicPr>
            <a:picLocks noChangeAspect="1"/>
          </p:cNvPicPr>
          <p:nvPr/>
        </p:nvPicPr>
        <p:blipFill>
          <a:blip r:embed="rId3"/>
          <a:stretch>
            <a:fillRect/>
          </a:stretch>
        </p:blipFill>
        <p:spPr>
          <a:xfrm>
            <a:off x="-30163" y="1920790"/>
            <a:ext cx="9662011" cy="966872"/>
          </a:xfrm>
          <a:prstGeom prst="rect">
            <a:avLst/>
          </a:prstGeom>
        </p:spPr>
      </p:pic>
      <p:sp>
        <p:nvSpPr>
          <p:cNvPr id="17" name="矩形 16">
            <a:extLst>
              <a:ext uri="{FF2B5EF4-FFF2-40B4-BE49-F238E27FC236}">
                <a16:creationId xmlns:a16="http://schemas.microsoft.com/office/drawing/2014/main" id="{4294D021-9627-4D75-8914-9AEA7FABF3C7}"/>
              </a:ext>
            </a:extLst>
          </p:cNvPr>
          <p:cNvSpPr/>
          <p:nvPr/>
        </p:nvSpPr>
        <p:spPr>
          <a:xfrm>
            <a:off x="6879727" y="2162251"/>
            <a:ext cx="2076606" cy="966872"/>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212850"/>
            <a:ext cx="11887200" cy="1144929"/>
          </a:xfrm>
        </p:spPr>
        <p:txBody>
          <a:bodyPr/>
          <a:lstStyle/>
          <a:p>
            <a:r>
              <a:rPr lang="en-US" dirty="0">
                <a:solidFill>
                  <a:schemeClr val="tx1"/>
                </a:solidFill>
              </a:rPr>
              <a:t>Token recombination</a:t>
            </a:r>
          </a:p>
          <a:p>
            <a:pPr lvl="1"/>
            <a:endParaRPr lang="en-US" dirty="0">
              <a:solidFill>
                <a:schemeClr val="tx1"/>
              </a:solidFill>
            </a:endParaRPr>
          </a:p>
        </p:txBody>
      </p:sp>
      <p:pic>
        <p:nvPicPr>
          <p:cNvPr id="14" name="图片 13">
            <a:extLst>
              <a:ext uri="{FF2B5EF4-FFF2-40B4-BE49-F238E27FC236}">
                <a16:creationId xmlns:a16="http://schemas.microsoft.com/office/drawing/2014/main" id="{75A06867-FCE0-4CCE-9AD1-58A242504D84}"/>
              </a:ext>
            </a:extLst>
          </p:cNvPr>
          <p:cNvPicPr>
            <a:picLocks noChangeAspect="1"/>
          </p:cNvPicPr>
          <p:nvPr/>
        </p:nvPicPr>
        <p:blipFill>
          <a:blip r:embed="rId4"/>
          <a:stretch>
            <a:fillRect/>
          </a:stretch>
        </p:blipFill>
        <p:spPr>
          <a:xfrm>
            <a:off x="5148603" y="4487862"/>
            <a:ext cx="6904038" cy="1959320"/>
          </a:xfrm>
          <a:prstGeom prst="rect">
            <a:avLst/>
          </a:prstGeom>
        </p:spPr>
      </p:pic>
      <p:pic>
        <p:nvPicPr>
          <p:cNvPr id="4" name="图片 3">
            <a:extLst>
              <a:ext uri="{FF2B5EF4-FFF2-40B4-BE49-F238E27FC236}">
                <a16:creationId xmlns:a16="http://schemas.microsoft.com/office/drawing/2014/main" id="{89EBA82F-3E9C-4842-8491-46AC28442DEB}"/>
              </a:ext>
            </a:extLst>
          </p:cNvPr>
          <p:cNvPicPr>
            <a:picLocks noChangeAspect="1"/>
          </p:cNvPicPr>
          <p:nvPr/>
        </p:nvPicPr>
        <p:blipFill>
          <a:blip r:embed="rId5"/>
          <a:stretch>
            <a:fillRect/>
          </a:stretch>
        </p:blipFill>
        <p:spPr>
          <a:xfrm>
            <a:off x="5151437" y="4487862"/>
            <a:ext cx="6896100" cy="1933575"/>
          </a:xfrm>
          <a:prstGeom prst="rect">
            <a:avLst/>
          </a:prstGeom>
        </p:spPr>
      </p:pic>
      <p:sp>
        <p:nvSpPr>
          <p:cNvPr id="10" name="矩形 9">
            <a:extLst>
              <a:ext uri="{FF2B5EF4-FFF2-40B4-BE49-F238E27FC236}">
                <a16:creationId xmlns:a16="http://schemas.microsoft.com/office/drawing/2014/main" id="{465AA44E-A53D-4141-90B8-80A6C819C5D6}"/>
              </a:ext>
            </a:extLst>
          </p:cNvPr>
          <p:cNvSpPr/>
          <p:nvPr/>
        </p:nvSpPr>
        <p:spPr bwMode="auto">
          <a:xfrm>
            <a:off x="8961437" y="4868861"/>
            <a:ext cx="1013144" cy="912813"/>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cxnSp>
        <p:nvCxnSpPr>
          <p:cNvPr id="12" name="直接箭头连接符 11">
            <a:extLst>
              <a:ext uri="{FF2B5EF4-FFF2-40B4-BE49-F238E27FC236}">
                <a16:creationId xmlns:a16="http://schemas.microsoft.com/office/drawing/2014/main" id="{C28BB06E-252B-4C69-A010-E50DAAFCD7BA}"/>
              </a:ext>
            </a:extLst>
          </p:cNvPr>
          <p:cNvCxnSpPr>
            <a:cxnSpLocks/>
          </p:cNvCxnSpPr>
          <p:nvPr/>
        </p:nvCxnSpPr>
        <p:spPr>
          <a:xfrm>
            <a:off x="7132637" y="3026930"/>
            <a:ext cx="1676400" cy="1537132"/>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图片 14" descr="图片包含 物体&#10;&#10;已生成高可信度的说明">
            <a:extLst>
              <a:ext uri="{FF2B5EF4-FFF2-40B4-BE49-F238E27FC236}">
                <a16:creationId xmlns:a16="http://schemas.microsoft.com/office/drawing/2014/main" id="{1627B0AF-0DB3-40C8-912C-CFBAFBE4B3C1}"/>
              </a:ext>
            </a:extLst>
          </p:cNvPr>
          <p:cNvPicPr>
            <a:picLocks noChangeAspect="1"/>
          </p:cNvPicPr>
          <p:nvPr/>
        </p:nvPicPr>
        <p:blipFill>
          <a:blip r:embed="rId6"/>
          <a:stretch>
            <a:fillRect/>
          </a:stretch>
        </p:blipFill>
        <p:spPr>
          <a:xfrm>
            <a:off x="2713037" y="1882001"/>
            <a:ext cx="7163260" cy="853261"/>
          </a:xfrm>
          <a:prstGeom prst="rect">
            <a:avLst/>
          </a:prstGeom>
        </p:spPr>
      </p:pic>
      <p:sp>
        <p:nvSpPr>
          <p:cNvPr id="9" name="矩形 8">
            <a:extLst>
              <a:ext uri="{FF2B5EF4-FFF2-40B4-BE49-F238E27FC236}">
                <a16:creationId xmlns:a16="http://schemas.microsoft.com/office/drawing/2014/main" id="{B1874631-746F-462A-8552-7A5F7903320B}"/>
              </a:ext>
            </a:extLst>
          </p:cNvPr>
          <p:cNvSpPr/>
          <p:nvPr/>
        </p:nvSpPr>
        <p:spPr bwMode="auto">
          <a:xfrm>
            <a:off x="3322637" y="1998880"/>
            <a:ext cx="838200" cy="43158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8" name="矩形 17">
            <a:extLst>
              <a:ext uri="{FF2B5EF4-FFF2-40B4-BE49-F238E27FC236}">
                <a16:creationId xmlns:a16="http://schemas.microsoft.com/office/drawing/2014/main" id="{2B982F87-51D3-4E92-8C05-66A2D2825AE1}"/>
              </a:ext>
            </a:extLst>
          </p:cNvPr>
          <p:cNvSpPr/>
          <p:nvPr/>
        </p:nvSpPr>
        <p:spPr bwMode="auto">
          <a:xfrm>
            <a:off x="7141803" y="1989136"/>
            <a:ext cx="1057634" cy="43158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9" name="文本框 18">
            <a:extLst>
              <a:ext uri="{FF2B5EF4-FFF2-40B4-BE49-F238E27FC236}">
                <a16:creationId xmlns:a16="http://schemas.microsoft.com/office/drawing/2014/main" id="{7C413ED9-2A7A-4235-94B2-D5E2AC89CBB3}"/>
              </a:ext>
            </a:extLst>
          </p:cNvPr>
          <p:cNvSpPr txBox="1"/>
          <p:nvPr/>
        </p:nvSpPr>
        <p:spPr>
          <a:xfrm>
            <a:off x="10409236" y="1954998"/>
            <a:ext cx="1151597" cy="627864"/>
          </a:xfrm>
          <a:prstGeom prst="rect">
            <a:avLst/>
          </a:prstGeom>
          <a:noFill/>
        </p:spPr>
        <p:txBody>
          <a:bodyPr wrap="none" lIns="182880" tIns="146304" rIns="182880" bIns="146304" rtlCol="0">
            <a:spAutoFit/>
          </a:bodyPr>
          <a:lstStyle/>
          <a:p>
            <a:pPr>
              <a:lnSpc>
                <a:spcPct val="90000"/>
              </a:lnSpc>
              <a:spcAft>
                <a:spcPts val="600"/>
              </a:spcAft>
            </a:pP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2</a:t>
            </a:r>
            <a:r>
              <a:rPr lang="zh-CN" altLang="en-US" sz="2400" dirty="0">
                <a:gradFill>
                  <a:gsLst>
                    <a:gs pos="2917">
                      <a:schemeClr val="tx1"/>
                    </a:gs>
                    <a:gs pos="30000">
                      <a:schemeClr val="tx1"/>
                    </a:gs>
                  </a:gsLst>
                  <a:lin ang="5400000" scaled="0"/>
                </a:gradFill>
              </a:rPr>
              <a:t>）</a:t>
            </a:r>
          </a:p>
        </p:txBody>
      </p:sp>
      <p:grpSp>
        <p:nvGrpSpPr>
          <p:cNvPr id="11" name="组合 10">
            <a:extLst>
              <a:ext uri="{FF2B5EF4-FFF2-40B4-BE49-F238E27FC236}">
                <a16:creationId xmlns:a16="http://schemas.microsoft.com/office/drawing/2014/main" id="{F629EAC8-3B99-43FC-A19D-3140F1E54E6B}"/>
              </a:ext>
            </a:extLst>
          </p:cNvPr>
          <p:cNvGrpSpPr/>
          <p:nvPr/>
        </p:nvGrpSpPr>
        <p:grpSpPr>
          <a:xfrm>
            <a:off x="3322637" y="4610746"/>
            <a:ext cx="2705087" cy="1782116"/>
            <a:chOff x="3322637" y="4792662"/>
            <a:chExt cx="2705087" cy="1782116"/>
          </a:xfrm>
        </p:grpSpPr>
        <p:cxnSp>
          <p:nvCxnSpPr>
            <p:cNvPr id="21" name="直接箭头连接符 20">
              <a:extLst>
                <a:ext uri="{FF2B5EF4-FFF2-40B4-BE49-F238E27FC236}">
                  <a16:creationId xmlns:a16="http://schemas.microsoft.com/office/drawing/2014/main" id="{762DE1E0-7DCE-4B7F-961C-8134FD0DB9E8}"/>
                </a:ext>
              </a:extLst>
            </p:cNvPr>
            <p:cNvCxnSpPr>
              <a:cxnSpLocks/>
            </p:cNvCxnSpPr>
            <p:nvPr/>
          </p:nvCxnSpPr>
          <p:spPr>
            <a:xfrm>
              <a:off x="4694237" y="4792662"/>
              <a:ext cx="0" cy="11430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68C7C7F9-FACE-4AA2-BBA4-5041139CDD6B}"/>
                </a:ext>
              </a:extLst>
            </p:cNvPr>
            <p:cNvSpPr/>
            <p:nvPr/>
          </p:nvSpPr>
          <p:spPr>
            <a:xfrm>
              <a:off x="3322637" y="6112865"/>
              <a:ext cx="2705087" cy="461913"/>
            </a:xfrm>
            <a:prstGeom prst="rect">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b="1" dirty="0">
                  <a:solidFill>
                    <a:srgbClr val="0078D7"/>
                  </a:solidFill>
                </a:rPr>
                <a:t>Parallel</a:t>
              </a:r>
              <a:r>
                <a:rPr lang="en-US" altLang="zh-CN" sz="2000" dirty="0">
                  <a:solidFill>
                    <a:srgbClr val="000000"/>
                  </a:solidFill>
                </a:rPr>
                <a:t> Viterbi Search</a:t>
              </a:r>
              <a:endParaRPr lang="zh-CN" altLang="en-US" sz="2000" dirty="0">
                <a:solidFill>
                  <a:srgbClr val="000000"/>
                </a:solidFill>
              </a:endParaRPr>
            </a:p>
          </p:txBody>
        </p:sp>
      </p:grpSp>
      <p:sp>
        <p:nvSpPr>
          <p:cNvPr id="22" name="思想气泡: 云 21">
            <a:extLst>
              <a:ext uri="{FF2B5EF4-FFF2-40B4-BE49-F238E27FC236}">
                <a16:creationId xmlns:a16="http://schemas.microsoft.com/office/drawing/2014/main" id="{84DBCFF2-BCF1-43B9-A863-84F9AA0EB756}"/>
              </a:ext>
            </a:extLst>
          </p:cNvPr>
          <p:cNvSpPr/>
          <p:nvPr/>
        </p:nvSpPr>
        <p:spPr bwMode="auto">
          <a:xfrm>
            <a:off x="46037" y="5094287"/>
            <a:ext cx="4038600" cy="687387"/>
          </a:xfrm>
          <a:prstGeom prst="cloudCallout">
            <a:avLst>
              <a:gd name="adj1" fmla="val 62919"/>
              <a:gd name="adj2" fmla="val -19403"/>
            </a:avLst>
          </a:prstGeom>
          <a:ln>
            <a:solidFill>
              <a:srgbClr val="0078D7"/>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dirty="0">
                <a:solidFill>
                  <a:srgbClr val="000000"/>
                </a:solidFill>
              </a:rPr>
              <a:t>We need a</a:t>
            </a:r>
          </a:p>
          <a:p>
            <a:pPr algn="ctr" defTabSz="932472" fontAlgn="base">
              <a:spcBef>
                <a:spcPct val="0"/>
              </a:spcBef>
              <a:spcAft>
                <a:spcPct val="0"/>
              </a:spcAft>
            </a:pPr>
            <a:r>
              <a:rPr lang="en-US" altLang="zh-CN" sz="2000" b="1" dirty="0">
                <a:solidFill>
                  <a:srgbClr val="0078D7"/>
                </a:solidFill>
              </a:rPr>
              <a:t>Thread Sync. </a:t>
            </a:r>
            <a:endParaRPr lang="zh-CN" altLang="en-US" sz="2000" dirty="0">
              <a:solidFill>
                <a:sysClr val="windowText" lastClr="000000"/>
              </a:solidFill>
            </a:endParaRPr>
          </a:p>
        </p:txBody>
      </p:sp>
      <p:sp>
        <p:nvSpPr>
          <p:cNvPr id="8" name="标注: 双弯曲线形 7">
            <a:extLst>
              <a:ext uri="{FF2B5EF4-FFF2-40B4-BE49-F238E27FC236}">
                <a16:creationId xmlns:a16="http://schemas.microsoft.com/office/drawing/2014/main" id="{AE4F38F1-7E69-40E3-B5BC-D96CBE3EE4DA}"/>
              </a:ext>
            </a:extLst>
          </p:cNvPr>
          <p:cNvSpPr/>
          <p:nvPr/>
        </p:nvSpPr>
        <p:spPr bwMode="auto">
          <a:xfrm>
            <a:off x="3360741" y="3892983"/>
            <a:ext cx="2666992" cy="467283"/>
          </a:xfrm>
          <a:prstGeom prst="borderCallout3">
            <a:avLst>
              <a:gd name="adj1" fmla="val 16646"/>
              <a:gd name="adj2" fmla="val 104478"/>
              <a:gd name="adj3" fmla="val 16646"/>
              <a:gd name="adj4" fmla="val 118264"/>
              <a:gd name="adj5" fmla="val 55813"/>
              <a:gd name="adj6" fmla="val 118265"/>
              <a:gd name="adj7" fmla="val 138213"/>
              <a:gd name="adj8" fmla="val 175262"/>
            </a:avLst>
          </a:prstGeom>
          <a:ln w="19050">
            <a:headEnd type="none" w="med" len="med"/>
            <a:tailEnd type="arrow"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solidFill>
                  <a:srgbClr val="0078D7"/>
                </a:solidFill>
              </a:rPr>
              <a:t>Serial</a:t>
            </a:r>
            <a:r>
              <a:rPr lang="en-US" altLang="zh-CN" sz="2000" b="1" dirty="0">
                <a:solidFill>
                  <a:sysClr val="windowText" lastClr="000000"/>
                </a:solidFill>
              </a:rPr>
              <a:t> </a:t>
            </a:r>
            <a:r>
              <a:rPr lang="en-US" altLang="zh-CN" sz="2000" dirty="0">
                <a:solidFill>
                  <a:sysClr val="windowText" lastClr="000000"/>
                </a:solidFill>
              </a:rPr>
              <a:t>Viterbi Search</a:t>
            </a:r>
            <a:endParaRPr lang="zh-CN" altLang="en-US" sz="2000" dirty="0">
              <a:solidFill>
                <a:sysClr val="windowText" lastClr="000000"/>
              </a:solidFill>
            </a:endParaRPr>
          </a:p>
        </p:txBody>
      </p:sp>
      <p:sp>
        <p:nvSpPr>
          <p:cNvPr id="24" name="Title 2">
            <a:extLst>
              <a:ext uri="{FF2B5EF4-FFF2-40B4-BE49-F238E27FC236}">
                <a16:creationId xmlns:a16="http://schemas.microsoft.com/office/drawing/2014/main" id="{89DAB511-BD9D-40D2-AB03-E0144D71BCDC}"/>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82488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155531"/>
          </a:xfrm>
        </p:spPr>
        <p:txBody>
          <a:bodyPr/>
          <a:lstStyle/>
          <a:p>
            <a:r>
              <a:rPr lang="en-US" dirty="0">
                <a:solidFill>
                  <a:schemeClr val="tx1"/>
                </a:solidFill>
              </a:rPr>
              <a:t>Naïve implementation:</a:t>
            </a:r>
          </a:p>
          <a:p>
            <a:pPr lvl="1"/>
            <a:r>
              <a:rPr lang="en-US" dirty="0">
                <a:solidFill>
                  <a:schemeClr val="tx1"/>
                </a:solidFill>
              </a:rPr>
              <a:t>Critical section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a:p>
            <a:pPr lvl="1"/>
            <a:r>
              <a:rPr lang="en-US" dirty="0">
                <a:solidFill>
                  <a:schemeClr val="tx1"/>
                </a:solidFill>
              </a:rPr>
              <a:t>Thread deadlock </a:t>
            </a:r>
            <a:r>
              <a:rPr lang="en-US" altLang="zh-CN" dirty="0">
                <a:solidFill>
                  <a:schemeClr val="tx1"/>
                </a:solidFill>
              </a:rPr>
              <a:t>in earlier GPU architectures</a:t>
            </a:r>
            <a:endParaRPr lang="en-US" dirty="0">
              <a:solidFill>
                <a:schemeClr val="tx1"/>
              </a:solidFill>
            </a:endParaRPr>
          </a:p>
          <a:p>
            <a:pPr lvl="1"/>
            <a:r>
              <a:rPr lang="en-US" dirty="0">
                <a:solidFill>
                  <a:schemeClr val="tx1"/>
                </a:solidFill>
              </a:rPr>
              <a:t>Slow because of </a:t>
            </a:r>
            <a:r>
              <a:rPr lang="en-US" b="1" dirty="0">
                <a:solidFill>
                  <a:srgbClr val="0078D7"/>
                </a:solidFill>
              </a:rPr>
              <a:t>while loop</a:t>
            </a:r>
            <a:r>
              <a:rPr lang="en-US" dirty="0">
                <a:solidFill>
                  <a:schemeClr val="tx1"/>
                </a:solidFill>
              </a:rPr>
              <a:t> and </a:t>
            </a:r>
            <a:r>
              <a:rPr lang="en-US" altLang="zh-CN" b="1" dirty="0">
                <a:solidFill>
                  <a:srgbClr val="0078D7"/>
                </a:solidFill>
              </a:rPr>
              <a:t>semaphore</a:t>
            </a:r>
            <a:r>
              <a:rPr lang="en-US" b="1" dirty="0">
                <a:solidFill>
                  <a:srgbClr val="0078D7"/>
                </a:solidFill>
              </a:rPr>
              <a:t> acquiring</a:t>
            </a:r>
          </a:p>
          <a:p>
            <a:pPr lvl="1"/>
            <a:endParaRPr lang="en-US" dirty="0">
              <a:solidFill>
                <a:schemeClr val="tx1"/>
              </a:solidFill>
            </a:endParaRPr>
          </a:p>
        </p:txBody>
      </p:sp>
      <p:pic>
        <p:nvPicPr>
          <p:cNvPr id="6" name="图片 5">
            <a:extLst>
              <a:ext uri="{FF2B5EF4-FFF2-40B4-BE49-F238E27FC236}">
                <a16:creationId xmlns:a16="http://schemas.microsoft.com/office/drawing/2014/main" id="{B333B6A3-4971-4D49-80BC-077B01FFF0C6}"/>
              </a:ext>
            </a:extLst>
          </p:cNvPr>
          <p:cNvPicPr>
            <a:picLocks noChangeAspect="1"/>
          </p:cNvPicPr>
          <p:nvPr/>
        </p:nvPicPr>
        <p:blipFill>
          <a:blip r:embed="rId3"/>
          <a:stretch>
            <a:fillRect/>
          </a:stretch>
        </p:blipFill>
        <p:spPr>
          <a:xfrm>
            <a:off x="427037" y="2354262"/>
            <a:ext cx="11579934" cy="3505200"/>
          </a:xfrm>
          <a:prstGeom prst="rect">
            <a:avLst/>
          </a:prstGeom>
        </p:spPr>
      </p:pic>
      <p:sp>
        <p:nvSpPr>
          <p:cNvPr id="8" name="矩形 7">
            <a:extLst>
              <a:ext uri="{FF2B5EF4-FFF2-40B4-BE49-F238E27FC236}">
                <a16:creationId xmlns:a16="http://schemas.microsoft.com/office/drawing/2014/main" id="{E367C27B-4F0B-4F3B-8BDF-CB1099109852}"/>
              </a:ext>
            </a:extLst>
          </p:cNvPr>
          <p:cNvSpPr/>
          <p:nvPr/>
        </p:nvSpPr>
        <p:spPr bwMode="auto">
          <a:xfrm>
            <a:off x="1341437" y="29638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7" name="矩形 6">
            <a:extLst>
              <a:ext uri="{FF2B5EF4-FFF2-40B4-BE49-F238E27FC236}">
                <a16:creationId xmlns:a16="http://schemas.microsoft.com/office/drawing/2014/main" id="{AB2B7979-C63E-48AD-A49D-C894A2C7B9FA}"/>
              </a:ext>
            </a:extLst>
          </p:cNvPr>
          <p:cNvSpPr/>
          <p:nvPr/>
        </p:nvSpPr>
        <p:spPr bwMode="auto">
          <a:xfrm>
            <a:off x="1341437" y="4259262"/>
            <a:ext cx="2057400" cy="401101"/>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pic>
        <p:nvPicPr>
          <p:cNvPr id="10" name="图片 9">
            <a:extLst>
              <a:ext uri="{FF2B5EF4-FFF2-40B4-BE49-F238E27FC236}">
                <a16:creationId xmlns:a16="http://schemas.microsoft.com/office/drawing/2014/main" id="{E65B6B74-4637-4264-A751-CF0AD7B97770}"/>
              </a:ext>
            </a:extLst>
          </p:cNvPr>
          <p:cNvPicPr>
            <a:picLocks noChangeAspect="1"/>
          </p:cNvPicPr>
          <p:nvPr/>
        </p:nvPicPr>
        <p:blipFill>
          <a:blip r:embed="rId4"/>
          <a:stretch>
            <a:fillRect/>
          </a:stretch>
        </p:blipFill>
        <p:spPr>
          <a:xfrm>
            <a:off x="7240125" y="1041706"/>
            <a:ext cx="4766846" cy="1336561"/>
          </a:xfrm>
          <a:prstGeom prst="rect">
            <a:avLst/>
          </a:prstGeom>
        </p:spPr>
        <p:style>
          <a:lnRef idx="2">
            <a:schemeClr val="dk1"/>
          </a:lnRef>
          <a:fillRef idx="1">
            <a:schemeClr val="lt1"/>
          </a:fillRef>
          <a:effectRef idx="0">
            <a:schemeClr val="dk1"/>
          </a:effectRef>
          <a:fontRef idx="minor">
            <a:schemeClr val="dk1"/>
          </a:fontRef>
        </p:style>
      </p:pic>
      <p:sp>
        <p:nvSpPr>
          <p:cNvPr id="11" name="Title 2">
            <a:extLst>
              <a:ext uri="{FF2B5EF4-FFF2-40B4-BE49-F238E27FC236}">
                <a16:creationId xmlns:a16="http://schemas.microsoft.com/office/drawing/2014/main" id="{835E2A46-1275-4B80-B4B9-C02D7653B773}"/>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11887921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6" cy="4231913"/>
          </a:xfrm>
          <a:prstGeom prst="rect">
            <a:avLst/>
          </a:prstGeom>
        </p:spPr>
      </p:pic>
      <p:sp>
        <p:nvSpPr>
          <p:cNvPr id="5" name="文本框 4">
            <a:extLst>
              <a:ext uri="{FF2B5EF4-FFF2-40B4-BE49-F238E27FC236}">
                <a16:creationId xmlns:a16="http://schemas.microsoft.com/office/drawing/2014/main" id="{AE2C5169-DFB6-41F6-A892-7DB4DFB4D720}"/>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t>
            </a:r>
            <a:r>
              <a:rPr lang="en-US" altLang="zh-CN" sz="2000" dirty="0">
                <a:solidFill>
                  <a:srgbClr val="0078D7"/>
                </a:solidFill>
              </a:rPr>
              <a:t>*address = max(</a:t>
            </a:r>
            <a:r>
              <a:rPr lang="en-US" altLang="zh-CN" sz="2000" dirty="0" err="1">
                <a:solidFill>
                  <a:srgbClr val="0078D7"/>
                </a:solidFill>
              </a:rPr>
              <a:t>val</a:t>
            </a:r>
            <a:r>
              <a:rPr lang="en-US" altLang="zh-CN" sz="2000" dirty="0">
                <a:solidFill>
                  <a:srgbClr val="0078D7"/>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6" name="文本框 5">
            <a:extLst>
              <a:ext uri="{FF2B5EF4-FFF2-40B4-BE49-F238E27FC236}">
                <a16:creationId xmlns:a16="http://schemas.microsoft.com/office/drawing/2014/main" id="{93A58061-95AC-44C8-B70B-AF14BF84D060}"/>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0" name="Title 2">
            <a:extLst>
              <a:ext uri="{FF2B5EF4-FFF2-40B4-BE49-F238E27FC236}">
                <a16:creationId xmlns:a16="http://schemas.microsoft.com/office/drawing/2014/main" id="{2D324A39-B97C-4669-8D19-54F1F8073D2A}"/>
              </a:ext>
            </a:extLst>
          </p:cNvPr>
          <p:cNvSpPr>
            <a:spLocks noGrp="1"/>
          </p:cNvSpPr>
          <p:nvPr>
            <p:ph type="title"/>
          </p:nvPr>
        </p:nvSpPr>
        <p:spPr>
          <a:xfrm>
            <a:off x="274639" y="295274"/>
            <a:ext cx="11889564" cy="917575"/>
          </a:xfrm>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spTree>
    <p:extLst>
      <p:ext uri="{BB962C8B-B14F-4D97-AF65-F5344CB8AC3E}">
        <p14:creationId xmlns:p14="http://schemas.microsoft.com/office/powerpoint/2010/main" val="21718144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4149"/>
            <a:ext cx="6105745" cy="4231913"/>
          </a:xfrm>
          <a:prstGeom prst="rect">
            <a:avLst/>
          </a:prstGeom>
        </p:spPr>
      </p:pic>
      <p:sp>
        <p:nvSpPr>
          <p:cNvPr id="15" name="文本框 14">
            <a:extLst>
              <a:ext uri="{FF2B5EF4-FFF2-40B4-BE49-F238E27FC236}">
                <a16:creationId xmlns:a16="http://schemas.microsoft.com/office/drawing/2014/main" id="{758D5F4F-4091-4DF6-85DD-74333DD81D9A}"/>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7" name="文本框 16">
            <a:extLst>
              <a:ext uri="{FF2B5EF4-FFF2-40B4-BE49-F238E27FC236}">
                <a16:creationId xmlns:a16="http://schemas.microsoft.com/office/drawing/2014/main" id="{757E329F-F804-45B5-A7BF-06DE8A917A5F}"/>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1" name="Text Placeholder 1">
            <a:extLst>
              <a:ext uri="{FF2B5EF4-FFF2-40B4-BE49-F238E27FC236}">
                <a16:creationId xmlns:a16="http://schemas.microsoft.com/office/drawing/2014/main" id="{765A4D54-BDBB-4926-8D5A-75C9C77E8234}"/>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340945296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040D1C8C-0F05-4292-B6ED-852508D528C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E004C62E-0B60-4279-BFE4-50426D129668}"/>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14616993-216F-402C-9F8B-A06E4CADBE39}"/>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198814248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2B6762FC-98C5-4F19-AE46-7AA845C9C741}"/>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6292E8E9-AD93-481A-B184-0598971A914C}"/>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E15574E2-0A2F-4888-8C8D-90A45CDC2B96}"/>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30157046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2"/>
          <a:stretch>
            <a:fillRect/>
          </a:stretch>
        </p:blipFill>
        <p:spPr>
          <a:xfrm>
            <a:off x="6056090" y="1094149"/>
            <a:ext cx="6105745" cy="4231912"/>
          </a:xfrm>
          <a:prstGeom prst="rect">
            <a:avLst/>
          </a:prstGeom>
        </p:spPr>
      </p:pic>
      <p:sp>
        <p:nvSpPr>
          <p:cNvPr id="14" name="文本框 13">
            <a:extLst>
              <a:ext uri="{FF2B5EF4-FFF2-40B4-BE49-F238E27FC236}">
                <a16:creationId xmlns:a16="http://schemas.microsoft.com/office/drawing/2014/main" id="{C8B5E82B-DA30-48D6-901F-FB9CC23C038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415B82EF-FB72-4C06-B48A-34D185B433F2}"/>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10D06B4B-DEE8-495B-A932-8368BA817400}"/>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100480298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1" y="1094149"/>
            <a:ext cx="6105743" cy="4231912"/>
          </a:xfrm>
          <a:prstGeom prst="rect">
            <a:avLst/>
          </a:prstGeom>
        </p:spPr>
      </p:pic>
      <p:sp>
        <p:nvSpPr>
          <p:cNvPr id="14" name="文本框 13">
            <a:extLst>
              <a:ext uri="{FF2B5EF4-FFF2-40B4-BE49-F238E27FC236}">
                <a16:creationId xmlns:a16="http://schemas.microsoft.com/office/drawing/2014/main" id="{C8B5E82B-DA30-48D6-901F-FB9CC23C038C}"/>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
        <p:nvSpPr>
          <p:cNvPr id="15" name="文本框 14">
            <a:extLst>
              <a:ext uri="{FF2B5EF4-FFF2-40B4-BE49-F238E27FC236}">
                <a16:creationId xmlns:a16="http://schemas.microsoft.com/office/drawing/2014/main" id="{415B82EF-FB72-4C06-B48A-34D185B433F2}"/>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B0F0C7D6-8721-4E1F-ABB0-6F7168457F9F}"/>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Tree>
    <p:extLst>
      <p:ext uri="{BB962C8B-B14F-4D97-AF65-F5344CB8AC3E}">
        <p14:creationId xmlns:p14="http://schemas.microsoft.com/office/powerpoint/2010/main" val="276100485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1: </a:t>
            </a:r>
            <a:r>
              <a:rPr lang="zh-CN" altLang="en-US" dirty="0">
                <a:solidFill>
                  <a:srgbClr val="0078D7"/>
                </a:solidFill>
              </a:rPr>
              <a:t>令牌合并</a:t>
            </a:r>
            <a:endParaRPr lang="en-US" dirty="0">
              <a:solidFill>
                <a:srgbClr val="0078D7"/>
              </a:solidFill>
            </a:endParaRPr>
          </a:p>
        </p:txBody>
      </p:sp>
      <p:cxnSp>
        <p:nvCxnSpPr>
          <p:cNvPr id="9" name="直接连接符 8">
            <a:extLst>
              <a:ext uri="{FF2B5EF4-FFF2-40B4-BE49-F238E27FC236}">
                <a16:creationId xmlns:a16="http://schemas.microsoft.com/office/drawing/2014/main" id="{BC7C0CBA-7294-4076-9D83-007B58FAF6F9}"/>
              </a:ext>
            </a:extLst>
          </p:cNvPr>
          <p:cNvCxnSpPr/>
          <p:nvPr/>
        </p:nvCxnSpPr>
        <p:spPr>
          <a:xfrm>
            <a:off x="579437" y="5859462"/>
            <a:ext cx="11201400" cy="0"/>
          </a:xfrm>
          <a:prstGeom prst="line">
            <a:avLst/>
          </a:prstGeom>
          <a:ln w="28575">
            <a:headEnd type="none"/>
            <a:tailEnd type="none"/>
          </a:ln>
        </p:spPr>
        <p:style>
          <a:lnRef idx="1">
            <a:schemeClr val="accent2"/>
          </a:lnRef>
          <a:fillRef idx="0">
            <a:schemeClr val="accent2"/>
          </a:fillRef>
          <a:effectRef idx="0">
            <a:schemeClr val="accent2"/>
          </a:effectRef>
          <a:fontRef idx="minor">
            <a:schemeClr val="tx1"/>
          </a:fontRef>
        </p:style>
      </p:cxnSp>
      <p:pic>
        <p:nvPicPr>
          <p:cNvPr id="16" name="图片 15">
            <a:extLst>
              <a:ext uri="{FF2B5EF4-FFF2-40B4-BE49-F238E27FC236}">
                <a16:creationId xmlns:a16="http://schemas.microsoft.com/office/drawing/2014/main" id="{BC322692-0D98-4D48-AC1A-9A7413F9EA5D}"/>
              </a:ext>
            </a:extLst>
          </p:cNvPr>
          <p:cNvPicPr>
            <a:picLocks noChangeAspect="1"/>
          </p:cNvPicPr>
          <p:nvPr/>
        </p:nvPicPr>
        <p:blipFill>
          <a:blip r:embed="rId3"/>
          <a:stretch>
            <a:fillRect/>
          </a:stretch>
        </p:blipFill>
        <p:spPr>
          <a:xfrm>
            <a:off x="6056090" y="1097791"/>
            <a:ext cx="6105745" cy="4224629"/>
          </a:xfrm>
          <a:prstGeom prst="rect">
            <a:avLst/>
          </a:prstGeom>
        </p:spPr>
      </p:pic>
      <p:sp>
        <p:nvSpPr>
          <p:cNvPr id="18" name="文本框 17">
            <a:extLst>
              <a:ext uri="{FF2B5EF4-FFF2-40B4-BE49-F238E27FC236}">
                <a16:creationId xmlns:a16="http://schemas.microsoft.com/office/drawing/2014/main" id="{A836AEA8-8461-497B-8F08-56C78F31F2C5}"/>
              </a:ext>
            </a:extLst>
          </p:cNvPr>
          <p:cNvSpPr txBox="1"/>
          <p:nvPr/>
        </p:nvSpPr>
        <p:spPr>
          <a:xfrm>
            <a:off x="808037" y="5935662"/>
            <a:ext cx="10668000" cy="960263"/>
          </a:xfrm>
          <a:prstGeom prst="rect">
            <a:avLst/>
          </a:prstGeom>
          <a:noFill/>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1. </a:t>
            </a:r>
            <a:r>
              <a:rPr lang="en-US" altLang="zh-CN" sz="2400" i="1" dirty="0" err="1">
                <a:gradFill>
                  <a:gsLst>
                    <a:gs pos="2917">
                      <a:schemeClr val="tx1"/>
                    </a:gs>
                    <a:gs pos="30000">
                      <a:schemeClr val="tx1"/>
                    </a:gs>
                  </a:gsLst>
                  <a:lin ang="5400000" scaled="0"/>
                </a:gradFill>
              </a:rPr>
              <a:t>atomicMax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Computes </a:t>
            </a:r>
            <a:r>
              <a:rPr lang="en-US" altLang="zh-CN" sz="2400" i="1" dirty="0">
                <a:gradFill>
                  <a:gsLst>
                    <a:gs pos="2917">
                      <a:schemeClr val="tx1"/>
                    </a:gs>
                    <a:gs pos="30000">
                      <a:schemeClr val="tx1"/>
                    </a:gs>
                  </a:gsLst>
                  <a:lin ang="5400000" scaled="0"/>
                </a:gradFill>
              </a:rPr>
              <a:t>max</a:t>
            </a:r>
            <a:r>
              <a:rPr lang="en-US" altLang="zh-CN" sz="2400" dirty="0">
                <a:gradFill>
                  <a:gsLst>
                    <a:gs pos="2917">
                      <a:schemeClr val="tx1"/>
                    </a:gs>
                    <a:gs pos="30000">
                      <a:schemeClr val="tx1"/>
                    </a:gs>
                  </a:gsLst>
                  <a:lin ang="5400000" scaled="0"/>
                </a:gradFill>
              </a:rPr>
              <a:t>(*</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r>
              <a:rPr lang="en-US" altLang="zh-CN" sz="2400" i="1" dirty="0" err="1">
                <a:gradFill>
                  <a:gsLst>
                    <a:gs pos="2917">
                      <a:schemeClr val="tx1"/>
                    </a:gs>
                    <a:gs pos="30000">
                      <a:schemeClr val="tx1"/>
                    </a:gs>
                  </a:gsLst>
                  <a:lin ang="5400000" scaled="0"/>
                </a:gradFill>
              </a:rPr>
              <a:t>val</a:t>
            </a:r>
            <a:r>
              <a:rPr lang="en-US" altLang="zh-CN" sz="2400" dirty="0">
                <a:gradFill>
                  <a:gsLst>
                    <a:gs pos="2917">
                      <a:schemeClr val="tx1"/>
                    </a:gs>
                    <a:gs pos="30000">
                      <a:schemeClr val="tx1"/>
                    </a:gs>
                  </a:gsLst>
                  <a:lin ang="5400000" scaled="0"/>
                </a:gradFill>
              </a:rPr>
              <a:t>), writes the result to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and returns the original *</a:t>
            </a:r>
            <a:r>
              <a:rPr lang="en-US" altLang="zh-CN" sz="2400" i="1" dirty="0">
                <a:gradFill>
                  <a:gsLst>
                    <a:gs pos="2917">
                      <a:schemeClr val="tx1"/>
                    </a:gs>
                    <a:gs pos="30000">
                      <a:schemeClr val="tx1"/>
                    </a:gs>
                  </a:gsLst>
                  <a:lin ang="5400000" scaled="0"/>
                </a:gradFill>
              </a:rPr>
              <a:t>address</a:t>
            </a:r>
            <a:r>
              <a:rPr lang="en-US" altLang="zh-CN" sz="2400" dirty="0">
                <a:gradFill>
                  <a:gsLst>
                    <a:gs pos="2917">
                      <a:schemeClr val="tx1"/>
                    </a:gs>
                    <a:gs pos="30000">
                      <a:schemeClr val="tx1"/>
                    </a:gs>
                  </a:gsLst>
                  <a:lin ang="5400000" scaled="0"/>
                </a:gradFill>
              </a:rPr>
              <a:t> .</a:t>
            </a:r>
            <a:endParaRPr lang="zh-CN" altLang="en-US" sz="2400" dirty="0" err="1">
              <a:gradFill>
                <a:gsLst>
                  <a:gs pos="2917">
                    <a:schemeClr val="tx1"/>
                  </a:gs>
                  <a:gs pos="30000">
                    <a:schemeClr val="tx1"/>
                  </a:gs>
                </a:gsLst>
                <a:lin ang="5400000" scaled="0"/>
              </a:gradFill>
            </a:endParaRPr>
          </a:p>
        </p:txBody>
      </p:sp>
      <p:sp>
        <p:nvSpPr>
          <p:cNvPr id="13" name="Text Placeholder 1">
            <a:extLst>
              <a:ext uri="{FF2B5EF4-FFF2-40B4-BE49-F238E27FC236}">
                <a16:creationId xmlns:a16="http://schemas.microsoft.com/office/drawing/2014/main" id="{06F33A00-E96B-470D-987C-F0BBD65F8915}"/>
              </a:ext>
            </a:extLst>
          </p:cNvPr>
          <p:cNvSpPr>
            <a:spLocks noGrp="1"/>
          </p:cNvSpPr>
          <p:nvPr>
            <p:ph type="body" sz="quarter" idx="10"/>
          </p:nvPr>
        </p:nvSpPr>
        <p:spPr>
          <a:xfrm>
            <a:off x="274638" y="1212850"/>
            <a:ext cx="6476999" cy="2634567"/>
          </a:xfrm>
        </p:spPr>
        <p:txBody>
          <a:bodyPr/>
          <a:lstStyle/>
          <a:p>
            <a:r>
              <a:rPr lang="en-US" dirty="0">
                <a:solidFill>
                  <a:schemeClr val="tx1"/>
                </a:solidFill>
              </a:rPr>
              <a:t>Problem: </a:t>
            </a:r>
          </a:p>
          <a:p>
            <a:pPr lvl="1"/>
            <a:r>
              <a:rPr lang="en-US" dirty="0">
                <a:solidFill>
                  <a:schemeClr val="tx1"/>
                </a:solidFill>
              </a:rPr>
              <a:t>Synchronization overhead in WFST states</a:t>
            </a:r>
          </a:p>
          <a:p>
            <a:r>
              <a:rPr lang="en-US" altLang="zh-CN" dirty="0">
                <a:solidFill>
                  <a:schemeClr val="tx1"/>
                </a:solidFill>
              </a:rPr>
              <a:t>Solution: </a:t>
            </a:r>
          </a:p>
          <a:p>
            <a:pPr lvl="1"/>
            <a:r>
              <a:rPr lang="en-US" dirty="0">
                <a:solidFill>
                  <a:schemeClr val="tx1"/>
                </a:solidFill>
              </a:rPr>
              <a:t>Single atomic operation</a:t>
            </a:r>
            <a:r>
              <a:rPr lang="en-US" baseline="30000" dirty="0">
                <a:solidFill>
                  <a:schemeClr val="tx1"/>
                </a:solidFill>
              </a:rPr>
              <a:t>1</a:t>
            </a:r>
          </a:p>
          <a:p>
            <a:pPr lvl="1"/>
            <a:endParaRPr lang="en-US" dirty="0">
              <a:solidFill>
                <a:schemeClr val="tx1"/>
              </a:solidFill>
            </a:endParaRPr>
          </a:p>
        </p:txBody>
      </p:sp>
      <p:sp>
        <p:nvSpPr>
          <p:cNvPr id="15" name="文本框 14">
            <a:extLst>
              <a:ext uri="{FF2B5EF4-FFF2-40B4-BE49-F238E27FC236}">
                <a16:creationId xmlns:a16="http://schemas.microsoft.com/office/drawing/2014/main" id="{37FFC8F7-0232-4146-B5E9-F4C4FA699D88}"/>
              </a:ext>
            </a:extLst>
          </p:cNvPr>
          <p:cNvSpPr txBox="1"/>
          <p:nvPr/>
        </p:nvSpPr>
        <p:spPr>
          <a:xfrm>
            <a:off x="579437" y="3920453"/>
            <a:ext cx="4169544" cy="1834348"/>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altLang="zh-CN" sz="2000" dirty="0">
                <a:solidFill>
                  <a:srgbClr val="000000"/>
                </a:solidFill>
              </a:rPr>
              <a:t>int64* </a:t>
            </a:r>
            <a:r>
              <a:rPr lang="en-US" altLang="zh-CN" sz="2000" b="1" dirty="0" err="1">
                <a:solidFill>
                  <a:srgbClr val="0078D7"/>
                </a:solidFill>
              </a:rPr>
              <a:t>atomicMax</a:t>
            </a:r>
            <a:r>
              <a:rPr lang="en-US" altLang="zh-CN" sz="2000" dirty="0">
                <a:solidFill>
                  <a:srgbClr val="000000"/>
                </a:solidFill>
              </a:rPr>
              <a:t>(*address, </a:t>
            </a:r>
            <a:r>
              <a:rPr lang="en-US" altLang="zh-CN" sz="2000" dirty="0" err="1">
                <a:solidFill>
                  <a:srgbClr val="000000"/>
                </a:solidFill>
              </a:rPr>
              <a:t>val</a:t>
            </a:r>
            <a:r>
              <a:rPr lang="en-US" altLang="zh-CN" sz="2000" dirty="0">
                <a:solidFill>
                  <a:srgbClr val="000000"/>
                </a:solidFill>
              </a:rPr>
              <a:t>) {</a:t>
            </a:r>
          </a:p>
          <a:p>
            <a:r>
              <a:rPr lang="en-US" altLang="zh-CN" sz="2000" dirty="0">
                <a:solidFill>
                  <a:srgbClr val="000000"/>
                </a:solidFill>
              </a:rPr>
              <a:t>    original = *address;</a:t>
            </a:r>
          </a:p>
          <a:p>
            <a:r>
              <a:rPr lang="en-US" altLang="zh-CN" sz="2000" dirty="0">
                <a:solidFill>
                  <a:srgbClr val="000000"/>
                </a:solidFill>
              </a:rPr>
              <a:t>    *address = max(</a:t>
            </a:r>
            <a:r>
              <a:rPr lang="en-US" altLang="zh-CN" sz="2000" dirty="0" err="1">
                <a:solidFill>
                  <a:srgbClr val="000000"/>
                </a:solidFill>
              </a:rPr>
              <a:t>val</a:t>
            </a:r>
            <a:r>
              <a:rPr lang="en-US" altLang="zh-CN" sz="2000" dirty="0">
                <a:solidFill>
                  <a:srgbClr val="000000"/>
                </a:solidFill>
              </a:rPr>
              <a:t>, *address);</a:t>
            </a:r>
          </a:p>
          <a:p>
            <a:r>
              <a:rPr lang="en-US" altLang="zh-CN" sz="2000" dirty="0">
                <a:solidFill>
                  <a:srgbClr val="000000"/>
                </a:solidFill>
              </a:rPr>
              <a:t>    return original;</a:t>
            </a:r>
          </a:p>
          <a:p>
            <a:r>
              <a:rPr lang="en-US" altLang="zh-CN" sz="2000" dirty="0">
                <a:solidFill>
                  <a:srgbClr val="000000"/>
                </a:solidFill>
              </a:rPr>
              <a:t>}</a:t>
            </a:r>
            <a:endParaRPr lang="zh-CN" alt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577034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9" name="Text Placeholder 1">
            <a:extLst>
              <a:ext uri="{FF2B5EF4-FFF2-40B4-BE49-F238E27FC236}">
                <a16:creationId xmlns:a16="http://schemas.microsoft.com/office/drawing/2014/main" id="{BFF647BE-EDCB-4088-8E96-44C25F95F97B}"/>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Load imbalance:  different num. of out-going arcs</a:t>
            </a:r>
            <a:endParaRPr lang="en-US" dirty="0">
              <a:solidFill>
                <a:schemeClr val="tx1"/>
              </a:solidFill>
            </a:endParaRPr>
          </a:p>
        </p:txBody>
      </p:sp>
      <p:sp>
        <p:nvSpPr>
          <p:cNvPr id="7" name="矩形 6">
            <a:extLst>
              <a:ext uri="{FF2B5EF4-FFF2-40B4-BE49-F238E27FC236}">
                <a16:creationId xmlns:a16="http://schemas.microsoft.com/office/drawing/2014/main" id="{D945C45D-1701-4FF7-B2D3-A0D9F8197C7C}"/>
              </a:ext>
            </a:extLst>
          </p:cNvPr>
          <p:cNvSpPr/>
          <p:nvPr/>
        </p:nvSpPr>
        <p:spPr>
          <a:xfrm>
            <a:off x="5989637" y="6526897"/>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In some word-end states, the number of arcs can be thousands</a:t>
            </a:r>
          </a:p>
        </p:txBody>
      </p:sp>
      <p:cxnSp>
        <p:nvCxnSpPr>
          <p:cNvPr id="10" name="直接连接符 9">
            <a:extLst>
              <a:ext uri="{FF2B5EF4-FFF2-40B4-BE49-F238E27FC236}">
                <a16:creationId xmlns:a16="http://schemas.microsoft.com/office/drawing/2014/main" id="{CE3398B2-DFD7-4F2A-85B8-B450618D0FD8}"/>
              </a:ext>
            </a:extLst>
          </p:cNvPr>
          <p:cNvCxnSpPr>
            <a:cxnSpLocks/>
          </p:cNvCxnSpPr>
          <p:nvPr/>
        </p:nvCxnSpPr>
        <p:spPr>
          <a:xfrm>
            <a:off x="5989637" y="6450697"/>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5384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749266"/>
          </a:xfrm>
        </p:spPr>
        <p:txBody>
          <a:bodyPr/>
          <a:lstStyle/>
          <a:p>
            <a:r>
              <a:rPr lang="zh-CN" altLang="en-US" dirty="0">
                <a:solidFill>
                  <a:schemeClr val="tx1"/>
                </a:solidFill>
              </a:rPr>
              <a:t>输入</a:t>
            </a:r>
            <a:r>
              <a:rPr lang="en-US" altLang="zh-CN" dirty="0">
                <a:solidFill>
                  <a:schemeClr val="tx1"/>
                </a:solidFill>
              </a:rPr>
              <a:t>: </a:t>
            </a:r>
            <a:r>
              <a:rPr lang="zh-CN" altLang="en-US" dirty="0">
                <a:solidFill>
                  <a:schemeClr val="tx1"/>
                </a:solidFill>
              </a:rPr>
              <a:t>实数序列</a:t>
            </a:r>
            <a:endParaRPr lang="en-US" altLang="zh-CN" dirty="0">
              <a:solidFill>
                <a:schemeClr val="tx1"/>
              </a:solidFill>
            </a:endParaRPr>
          </a:p>
          <a:p>
            <a:r>
              <a:rPr lang="zh-CN" altLang="en-US" dirty="0">
                <a:solidFill>
                  <a:schemeClr val="tx1"/>
                </a:solidFill>
              </a:rPr>
              <a:t>特征提取</a:t>
            </a:r>
            <a:r>
              <a:rPr lang="en-US" altLang="zh-CN" dirty="0">
                <a:solidFill>
                  <a:schemeClr val="tx1"/>
                </a:solidFill>
              </a:rPr>
              <a:t>: </a:t>
            </a:r>
            <a:r>
              <a:rPr lang="zh-CN" altLang="en-US" dirty="0">
                <a:solidFill>
                  <a:schemeClr val="tx1"/>
                </a:solidFill>
              </a:rPr>
              <a:t>实数向量序列</a:t>
            </a:r>
            <a:endParaRPr lang="en-US" altLang="zh-CN" dirty="0">
              <a:solidFill>
                <a:schemeClr val="tx1"/>
              </a:solidFill>
            </a:endParaRPr>
          </a:p>
          <a:p>
            <a:r>
              <a:rPr lang="zh-CN" altLang="en-US" dirty="0">
                <a:solidFill>
                  <a:schemeClr val="tx1"/>
                </a:solidFill>
              </a:rPr>
              <a:t>输出</a:t>
            </a:r>
            <a:r>
              <a:rPr lang="en-US" altLang="zh-CN" dirty="0">
                <a:solidFill>
                  <a:schemeClr val="tx1"/>
                </a:solidFill>
              </a:rPr>
              <a:t>: </a:t>
            </a:r>
            <a:r>
              <a:rPr lang="zh-CN" altLang="en-US" dirty="0">
                <a:solidFill>
                  <a:schemeClr val="tx1"/>
                </a:solidFill>
              </a:rPr>
              <a:t>词语序列</a:t>
            </a:r>
            <a:endParaRPr lang="en-US" altLang="zh-CN" dirty="0">
              <a:solidFill>
                <a:schemeClr val="tx1"/>
              </a:solidFill>
            </a:endParaRPr>
          </a:p>
          <a:p>
            <a:r>
              <a:rPr lang="zh-CN" altLang="en-US" dirty="0">
                <a:solidFill>
                  <a:schemeClr val="tx1"/>
                </a:solidFill>
              </a:rPr>
              <a:t>难点</a:t>
            </a:r>
            <a:endParaRPr lang="en-US" altLang="zh-CN" dirty="0">
              <a:solidFill>
                <a:schemeClr val="tx1"/>
              </a:solidFill>
            </a:endParaRPr>
          </a:p>
          <a:p>
            <a:pPr lvl="1"/>
            <a:r>
              <a:rPr lang="zh-CN" altLang="en-US" dirty="0">
                <a:solidFill>
                  <a:schemeClr val="tx1"/>
                </a:solidFill>
              </a:rPr>
              <a:t>语音变长：序列分段、状态对齐</a:t>
            </a:r>
            <a:endParaRPr lang="en-US" altLang="zh-CN" dirty="0">
              <a:solidFill>
                <a:schemeClr val="tx1"/>
              </a:solidFill>
            </a:endParaRPr>
          </a:p>
          <a:p>
            <a:pPr lvl="1"/>
            <a:r>
              <a:rPr lang="zh-CN" altLang="en-US" dirty="0">
                <a:solidFill>
                  <a:schemeClr val="tx1"/>
                </a:solidFill>
              </a:rPr>
              <a:t>语音信号非线性：模式分类</a:t>
            </a:r>
            <a:endParaRPr lang="en-US" altLang="zh-CN" dirty="0">
              <a:solidFill>
                <a:schemeClr val="tx1"/>
              </a:solidFill>
            </a:endParaRPr>
          </a:p>
          <a:p>
            <a:pPr lvl="1"/>
            <a:r>
              <a:rPr lang="zh-CN" altLang="en-US" dirty="0">
                <a:solidFill>
                  <a:schemeClr val="tx1"/>
                </a:solidFill>
              </a:rPr>
              <a:t>系统功耗：搜索解码</a:t>
            </a:r>
            <a:endParaRPr lang="en-US" altLang="zh-CN" dirty="0">
              <a:solidFill>
                <a:schemeClr val="tx1"/>
              </a:solidFill>
            </a:endParaRPr>
          </a:p>
          <a:p>
            <a:pPr lvl="1"/>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语音识别任务</a:t>
            </a:r>
            <a:endParaRPr lang="en-US" dirty="0">
              <a:solidFill>
                <a:srgbClr val="0078D7"/>
              </a:solidFill>
            </a:endParaRPr>
          </a:p>
        </p:txBody>
      </p:sp>
      <p:pic>
        <p:nvPicPr>
          <p:cNvPr id="5" name="图片 4">
            <a:extLst>
              <a:ext uri="{FF2B5EF4-FFF2-40B4-BE49-F238E27FC236}">
                <a16:creationId xmlns:a16="http://schemas.microsoft.com/office/drawing/2014/main" id="{CC84ABC1-8152-41A5-92FE-E88D9F83013A}"/>
              </a:ext>
            </a:extLst>
          </p:cNvPr>
          <p:cNvPicPr>
            <a:picLocks noChangeAspect="1"/>
          </p:cNvPicPr>
          <p:nvPr/>
        </p:nvPicPr>
        <p:blipFill>
          <a:blip r:embed="rId3"/>
          <a:stretch>
            <a:fillRect/>
          </a:stretch>
        </p:blipFill>
        <p:spPr>
          <a:xfrm>
            <a:off x="8204297" y="449263"/>
            <a:ext cx="3500977" cy="2895600"/>
          </a:xfrm>
          <a:prstGeom prst="rect">
            <a:avLst/>
          </a:prstGeom>
        </p:spPr>
      </p:pic>
      <p:pic>
        <p:nvPicPr>
          <p:cNvPr id="10" name="图片 9">
            <a:extLst>
              <a:ext uri="{FF2B5EF4-FFF2-40B4-BE49-F238E27FC236}">
                <a16:creationId xmlns:a16="http://schemas.microsoft.com/office/drawing/2014/main" id="{7F08EFFB-4E2F-4BC1-B955-8048FE6FC338}"/>
              </a:ext>
            </a:extLst>
          </p:cNvPr>
          <p:cNvPicPr>
            <a:picLocks noChangeAspect="1"/>
          </p:cNvPicPr>
          <p:nvPr/>
        </p:nvPicPr>
        <p:blipFill>
          <a:blip r:embed="rId4"/>
          <a:stretch>
            <a:fillRect/>
          </a:stretch>
        </p:blipFill>
        <p:spPr>
          <a:xfrm>
            <a:off x="6446837" y="3838635"/>
            <a:ext cx="5258438" cy="3011427"/>
          </a:xfrm>
          <a:prstGeom prst="rect">
            <a:avLst/>
          </a:prstGeom>
        </p:spPr>
      </p:pic>
      <p:cxnSp>
        <p:nvCxnSpPr>
          <p:cNvPr id="12" name="直接箭头连接符 11">
            <a:extLst>
              <a:ext uri="{FF2B5EF4-FFF2-40B4-BE49-F238E27FC236}">
                <a16:creationId xmlns:a16="http://schemas.microsoft.com/office/drawing/2014/main" id="{ED4AE2DA-6BDC-4552-B2B5-17B84C41A596}"/>
              </a:ext>
            </a:extLst>
          </p:cNvPr>
          <p:cNvCxnSpPr>
            <a:cxnSpLocks/>
          </p:cNvCxnSpPr>
          <p:nvPr/>
        </p:nvCxnSpPr>
        <p:spPr>
          <a:xfrm>
            <a:off x="5608637" y="4087483"/>
            <a:ext cx="2595660" cy="0"/>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D336681-FD98-46E3-848D-C1C269FEF2BF}"/>
              </a:ext>
            </a:extLst>
          </p:cNvPr>
          <p:cNvCxnSpPr>
            <a:cxnSpLocks/>
          </p:cNvCxnSpPr>
          <p:nvPr/>
        </p:nvCxnSpPr>
        <p:spPr>
          <a:xfrm flipV="1">
            <a:off x="4922837" y="4087484"/>
            <a:ext cx="3281460" cy="34829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3234E07-5221-4F0A-92B4-7801B9A4796E}"/>
              </a:ext>
            </a:extLst>
          </p:cNvPr>
          <p:cNvCxnSpPr>
            <a:cxnSpLocks/>
          </p:cNvCxnSpPr>
          <p:nvPr/>
        </p:nvCxnSpPr>
        <p:spPr>
          <a:xfrm>
            <a:off x="4008437" y="4929547"/>
            <a:ext cx="4572000" cy="280546"/>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21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064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031875" y="2122712"/>
            <a:ext cx="2676525" cy="733425"/>
          </a:xfrm>
          <a:prstGeom prst="rect">
            <a:avLst/>
          </a:prstGeom>
        </p:spPr>
      </p:pic>
      <p:cxnSp>
        <p:nvCxnSpPr>
          <p:cNvPr id="9" name="直接箭头连接符 8">
            <a:extLst>
              <a:ext uri="{FF2B5EF4-FFF2-40B4-BE49-F238E27FC236}">
                <a16:creationId xmlns:a16="http://schemas.microsoft.com/office/drawing/2014/main" id="{1438117F-0E34-4E7B-8991-CE2ACF8C665D}"/>
              </a:ext>
            </a:extLst>
          </p:cNvPr>
          <p:cNvCxnSpPr>
            <a:cxnSpLocks/>
          </p:cNvCxnSpPr>
          <p:nvPr/>
        </p:nvCxnSpPr>
        <p:spPr>
          <a:xfrm flipH="1">
            <a:off x="3789362" y="1862591"/>
            <a:ext cx="2438401" cy="609600"/>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032230C-9208-452E-A6F2-42D8E0F1DAD0}"/>
              </a:ext>
            </a:extLst>
          </p:cNvPr>
          <p:cNvCxnSpPr>
            <a:cxnSpLocks/>
          </p:cNvCxnSpPr>
          <p:nvPr/>
        </p:nvCxnSpPr>
        <p:spPr>
          <a:xfrm flipV="1">
            <a:off x="2179639" y="3034887"/>
            <a:ext cx="150034" cy="462376"/>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1">
            <a:extLst>
              <a:ext uri="{FF2B5EF4-FFF2-40B4-BE49-F238E27FC236}">
                <a16:creationId xmlns:a16="http://schemas.microsoft.com/office/drawing/2014/main" id="{A4ECF388-57D7-4683-A099-E59D4E84524A}"/>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6430900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6" name="文本框 5">
            <a:extLst>
              <a:ext uri="{FF2B5EF4-FFF2-40B4-BE49-F238E27FC236}">
                <a16:creationId xmlns:a16="http://schemas.microsoft.com/office/drawing/2014/main" id="{9CFC5C0D-90EF-448E-BA97-01CB00CDF24E}"/>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54237"/>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V="1">
            <a:off x="3686669" y="1909321"/>
            <a:ext cx="2607768" cy="485854"/>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 Placeholder 1">
            <a:extLst>
              <a:ext uri="{FF2B5EF4-FFF2-40B4-BE49-F238E27FC236}">
                <a16:creationId xmlns:a16="http://schemas.microsoft.com/office/drawing/2014/main" id="{22EE8DF9-1103-4D37-804F-6653107584C3}"/>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189520444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8" name="图片 7">
            <a:extLst>
              <a:ext uri="{FF2B5EF4-FFF2-40B4-BE49-F238E27FC236}">
                <a16:creationId xmlns:a16="http://schemas.microsoft.com/office/drawing/2014/main" id="{E3461E03-1391-4AF9-B8D8-C365773E1186}"/>
              </a:ext>
            </a:extLst>
          </p:cNvPr>
          <p:cNvPicPr>
            <a:picLocks noChangeAspect="1"/>
          </p:cNvPicPr>
          <p:nvPr/>
        </p:nvPicPr>
        <p:blipFill>
          <a:blip r:embed="rId3"/>
          <a:stretch>
            <a:fillRect/>
          </a:stretch>
        </p:blipFill>
        <p:spPr>
          <a:xfrm>
            <a:off x="2332038" y="2125662"/>
            <a:ext cx="9478794" cy="4151509"/>
          </a:xfrm>
          <a:prstGeom prst="rect">
            <a:avLst/>
          </a:prstGeom>
        </p:spPr>
      </p:pic>
      <p:sp>
        <p:nvSpPr>
          <p:cNvPr id="7" name="文本框 6">
            <a:extLst>
              <a:ext uri="{FF2B5EF4-FFF2-40B4-BE49-F238E27FC236}">
                <a16:creationId xmlns:a16="http://schemas.microsoft.com/office/drawing/2014/main" id="{3E98A8FE-4F71-4453-9A05-CEF25DA898E5}"/>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pic>
        <p:nvPicPr>
          <p:cNvPr id="10" name="图片 9">
            <a:extLst>
              <a:ext uri="{FF2B5EF4-FFF2-40B4-BE49-F238E27FC236}">
                <a16:creationId xmlns:a16="http://schemas.microsoft.com/office/drawing/2014/main" id="{D63DBD7C-3654-4EA9-BE48-37123AE130BF}"/>
              </a:ext>
            </a:extLst>
          </p:cNvPr>
          <p:cNvPicPr>
            <a:picLocks noChangeAspect="1"/>
          </p:cNvPicPr>
          <p:nvPr/>
        </p:nvPicPr>
        <p:blipFill>
          <a:blip r:embed="rId4"/>
          <a:stretch>
            <a:fillRect/>
          </a:stretch>
        </p:blipFill>
        <p:spPr>
          <a:xfrm>
            <a:off x="1112837" y="2125662"/>
            <a:ext cx="2676525" cy="733425"/>
          </a:xfrm>
          <a:prstGeom prst="rect">
            <a:avLst/>
          </a:prstGeom>
        </p:spPr>
      </p:pic>
      <p:cxnSp>
        <p:nvCxnSpPr>
          <p:cNvPr id="11" name="直接箭头连接符 10">
            <a:extLst>
              <a:ext uri="{FF2B5EF4-FFF2-40B4-BE49-F238E27FC236}">
                <a16:creationId xmlns:a16="http://schemas.microsoft.com/office/drawing/2014/main" id="{DD304117-F300-41ED-B6A1-C0F0E34E4161}"/>
              </a:ext>
            </a:extLst>
          </p:cNvPr>
          <p:cNvCxnSpPr>
            <a:cxnSpLocks/>
          </p:cNvCxnSpPr>
          <p:nvPr/>
        </p:nvCxnSpPr>
        <p:spPr>
          <a:xfrm flipH="1">
            <a:off x="2451100" y="2859087"/>
            <a:ext cx="16028" cy="638175"/>
          </a:xfrm>
          <a:prstGeom prst="straightConnector1">
            <a:avLst/>
          </a:prstGeom>
          <a:ln w="28575">
            <a:solidFill>
              <a:srgbClr val="0078D7"/>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AB429583-FFAF-419F-BAA3-9B464F7656D6}"/>
              </a:ext>
            </a:extLst>
          </p:cNvPr>
          <p:cNvSpPr txBox="1">
            <a:spLocks/>
          </p:cNvSpPr>
          <p:nvPr/>
        </p:nvSpPr>
        <p:spPr>
          <a:xfrm>
            <a:off x="274638" y="1212850"/>
            <a:ext cx="6476999" cy="92333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
        <p:nvSpPr>
          <p:cNvPr id="13" name="文本框 12">
            <a:extLst>
              <a:ext uri="{FF2B5EF4-FFF2-40B4-BE49-F238E27FC236}">
                <a16:creationId xmlns:a16="http://schemas.microsoft.com/office/drawing/2014/main" id="{575136E4-93FD-44B5-B005-FF9944B7DCA9}"/>
              </a:ext>
            </a:extLst>
          </p:cNvPr>
          <p:cNvSpPr txBox="1"/>
          <p:nvPr/>
        </p:nvSpPr>
        <p:spPr>
          <a:xfrm>
            <a:off x="6523037" y="982662"/>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Tree>
    <p:extLst>
      <p:ext uri="{BB962C8B-B14F-4D97-AF65-F5344CB8AC3E}">
        <p14:creationId xmlns:p14="http://schemas.microsoft.com/office/powerpoint/2010/main" val="102426903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3"/>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
        <p:nvSpPr>
          <p:cNvPr id="9" name="Text Placeholder 1">
            <a:extLst>
              <a:ext uri="{FF2B5EF4-FFF2-40B4-BE49-F238E27FC236}">
                <a16:creationId xmlns:a16="http://schemas.microsoft.com/office/drawing/2014/main" id="{18810C70-F8D2-46D7-A063-CFBCAAF59BEB}"/>
              </a:ext>
            </a:extLst>
          </p:cNvPr>
          <p:cNvSpPr txBox="1">
            <a:spLocks/>
          </p:cNvSpPr>
          <p:nvPr/>
        </p:nvSpPr>
        <p:spPr>
          <a:xfrm>
            <a:off x="274638" y="1212850"/>
            <a:ext cx="5410199" cy="923330"/>
          </a:xfrm>
          <a:prstGeom prst="rect">
            <a:avLst/>
          </a:prstGeom>
          <a:solidFill>
            <a:schemeClr val="bg2"/>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p:txBody>
      </p:sp>
    </p:spTree>
    <p:extLst>
      <p:ext uri="{BB962C8B-B14F-4D97-AF65-F5344CB8AC3E}">
        <p14:creationId xmlns:p14="http://schemas.microsoft.com/office/powerpoint/2010/main" val="29611727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8" y="1274914"/>
            <a:ext cx="10058398"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40619695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2"/>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1 in State 1</a:t>
            </a:r>
          </a:p>
        </p:txBody>
      </p:sp>
    </p:spTree>
    <p:extLst>
      <p:ext uri="{BB962C8B-B14F-4D97-AF65-F5344CB8AC3E}">
        <p14:creationId xmlns:p14="http://schemas.microsoft.com/office/powerpoint/2010/main" val="250857370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4914"/>
            <a:ext cx="10058400" cy="5495924"/>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0 in State 2</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26603403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1112837" y="1271890"/>
            <a:ext cx="10058400" cy="5501972"/>
          </a:xfrm>
          <a:prstGeom prst="rect">
            <a:avLst/>
          </a:prstGeom>
        </p:spPr>
      </p:pic>
      <p:sp>
        <p:nvSpPr>
          <p:cNvPr id="4" name="文本框 3">
            <a:extLst>
              <a:ext uri="{FF2B5EF4-FFF2-40B4-BE49-F238E27FC236}">
                <a16:creationId xmlns:a16="http://schemas.microsoft.com/office/drawing/2014/main" id="{382519AD-3E9C-4AC4-9A2B-E9640E78A5E9}"/>
              </a:ext>
            </a:extLst>
          </p:cNvPr>
          <p:cNvSpPr txBox="1"/>
          <p:nvPr/>
        </p:nvSpPr>
        <p:spPr>
          <a:xfrm>
            <a:off x="6523037" y="295273"/>
            <a:ext cx="3695697" cy="1037207"/>
          </a:xfrm>
          <a:prstGeom prst="rect">
            <a:avLst/>
          </a:prstGeom>
          <a:no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0 with 32 threads</a:t>
            </a:r>
          </a:p>
          <a:p>
            <a:pPr>
              <a:lnSpc>
                <a:spcPct val="90000"/>
              </a:lnSpc>
              <a:spcAft>
                <a:spcPts val="600"/>
              </a:spcAft>
            </a:pPr>
            <a:r>
              <a:rPr lang="en-US" altLang="zh-CN" sz="2400" b="1" dirty="0">
                <a:solidFill>
                  <a:srgbClr val="0078D7"/>
                </a:solidFill>
              </a:rPr>
              <a:t>Token ?</a:t>
            </a:r>
          </a:p>
        </p:txBody>
      </p:sp>
      <p:sp>
        <p:nvSpPr>
          <p:cNvPr id="8" name="文本框 7">
            <a:extLst>
              <a:ext uri="{FF2B5EF4-FFF2-40B4-BE49-F238E27FC236}">
                <a16:creationId xmlns:a16="http://schemas.microsoft.com/office/drawing/2014/main" id="{11024F82-70D3-4C44-B5F1-8739783E24C2}"/>
              </a:ext>
            </a:extLst>
          </p:cNvPr>
          <p:cNvSpPr txBox="1"/>
          <p:nvPr/>
        </p:nvSpPr>
        <p:spPr>
          <a:xfrm>
            <a:off x="731837" y="3679255"/>
            <a:ext cx="3695697" cy="1037207"/>
          </a:xfrm>
          <a:prstGeom prst="rect">
            <a:avLst/>
          </a:prstGeom>
          <a:solidFill>
            <a:srgbClr val="F8F8F8"/>
          </a:solidFill>
          <a:ln>
            <a:solidFill>
              <a:srgbClr val="000000"/>
            </a:solidFill>
          </a:ln>
        </p:spPr>
        <p:txBody>
          <a:bodyPr wrap="square" lIns="182880" tIns="146304" rIns="182880" bIns="146304" rtlCol="0">
            <a:spAutoFit/>
          </a:bodyPr>
          <a:lstStyle/>
          <a:p>
            <a:pPr>
              <a:lnSpc>
                <a:spcPct val="90000"/>
              </a:lnSpc>
              <a:spcAft>
                <a:spcPts val="600"/>
              </a:spcAft>
            </a:pPr>
            <a:r>
              <a:rPr lang="en-US" altLang="zh-CN" sz="2400" dirty="0">
                <a:gradFill>
                  <a:gsLst>
                    <a:gs pos="2917">
                      <a:schemeClr val="tx1"/>
                    </a:gs>
                    <a:gs pos="30000">
                      <a:schemeClr val="tx1"/>
                    </a:gs>
                  </a:gsLst>
                  <a:lin ang="5400000" scaled="0"/>
                </a:gradFill>
              </a:rPr>
              <a:t>Group 1 with 32 threads</a:t>
            </a:r>
          </a:p>
          <a:p>
            <a:pPr>
              <a:lnSpc>
                <a:spcPct val="90000"/>
              </a:lnSpc>
              <a:spcAft>
                <a:spcPts val="600"/>
              </a:spcAft>
            </a:pPr>
            <a:r>
              <a:rPr lang="en-US" altLang="zh-CN" sz="2400" b="1" dirty="0">
                <a:solidFill>
                  <a:srgbClr val="0078D7"/>
                </a:solidFill>
              </a:rPr>
              <a:t>Token ?</a:t>
            </a:r>
          </a:p>
        </p:txBody>
      </p:sp>
    </p:spTree>
    <p:extLst>
      <p:ext uri="{BB962C8B-B14F-4D97-AF65-F5344CB8AC3E}">
        <p14:creationId xmlns:p14="http://schemas.microsoft.com/office/powerpoint/2010/main" val="363881188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7" name="图片 6">
            <a:extLst>
              <a:ext uri="{FF2B5EF4-FFF2-40B4-BE49-F238E27FC236}">
                <a16:creationId xmlns:a16="http://schemas.microsoft.com/office/drawing/2014/main" id="{40567A8D-2B65-4F2B-85AD-D8D8BFBA4B85}"/>
              </a:ext>
            </a:extLst>
          </p:cNvPr>
          <p:cNvPicPr>
            <a:picLocks noChangeAspect="1"/>
          </p:cNvPicPr>
          <p:nvPr/>
        </p:nvPicPr>
        <p:blipFill>
          <a:blip r:embed="rId3"/>
          <a:stretch>
            <a:fillRect/>
          </a:stretch>
        </p:blipFill>
        <p:spPr>
          <a:xfrm>
            <a:off x="6523037" y="3679254"/>
            <a:ext cx="5657389" cy="3094607"/>
          </a:xfrm>
          <a:prstGeom prst="rect">
            <a:avLst/>
          </a:prstGeom>
        </p:spPr>
      </p:pic>
      <p:sp>
        <p:nvSpPr>
          <p:cNvPr id="9" name="Text Placeholder 1">
            <a:extLst>
              <a:ext uri="{FF2B5EF4-FFF2-40B4-BE49-F238E27FC236}">
                <a16:creationId xmlns:a16="http://schemas.microsoft.com/office/drawing/2014/main" id="{23483F85-F471-4689-99D5-CF6FF4182867}"/>
              </a:ext>
            </a:extLst>
          </p:cNvPr>
          <p:cNvSpPr txBox="1">
            <a:spLocks/>
          </p:cNvSpPr>
          <p:nvPr/>
        </p:nvSpPr>
        <p:spPr>
          <a:xfrm>
            <a:off x="274637" y="1212850"/>
            <a:ext cx="12161837" cy="29054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tx1"/>
              </a:solidFill>
            </a:endParaRPr>
          </a:p>
          <a:p>
            <a:endParaRPr lang="en-US" dirty="0">
              <a:solidFill>
                <a:schemeClr val="tx1"/>
              </a:solidFill>
            </a:endParaRPr>
          </a:p>
          <a:p>
            <a:r>
              <a:rPr lang="en-US" dirty="0">
                <a:solidFill>
                  <a:schemeClr val="tx1"/>
                </a:solidFill>
              </a:rPr>
              <a:t>Why we use 32 threads/group</a:t>
            </a:r>
            <a:r>
              <a:rPr lang="zh-CN" altLang="en-US" dirty="0">
                <a:solidFill>
                  <a:schemeClr val="tx1"/>
                </a:solidFill>
              </a:rPr>
              <a:t>？</a:t>
            </a:r>
            <a:endParaRPr lang="en-US" dirty="0">
              <a:solidFill>
                <a:schemeClr val="tx1"/>
              </a:solidFill>
            </a:endParaRPr>
          </a:p>
          <a:p>
            <a:pPr lvl="1"/>
            <a:r>
              <a:rPr lang="en-US" b="1" dirty="0">
                <a:solidFill>
                  <a:srgbClr val="0078D7"/>
                </a:solidFill>
              </a:rPr>
              <a:t>Less</a:t>
            </a:r>
            <a:r>
              <a:rPr lang="en-US" dirty="0">
                <a:solidFill>
                  <a:schemeClr val="tx1"/>
                </a:solidFill>
              </a:rPr>
              <a:t> </a:t>
            </a:r>
            <a:r>
              <a:rPr lang="en-US" dirty="0">
                <a:solidFill>
                  <a:schemeClr val="tx1"/>
                </a:solidFill>
                <a:sym typeface="Wingdings" panose="05000000000000000000" pitchFamily="2" charset="2"/>
              </a:rPr>
              <a:t> stuck in some states</a:t>
            </a:r>
          </a:p>
          <a:p>
            <a:pPr lvl="1"/>
            <a:r>
              <a:rPr lang="en-US" b="1" dirty="0">
                <a:solidFill>
                  <a:srgbClr val="0078D7"/>
                </a:solidFill>
                <a:sym typeface="Wingdings" panose="05000000000000000000" pitchFamily="2" charset="2"/>
              </a:rPr>
              <a:t>More</a:t>
            </a:r>
            <a:r>
              <a:rPr lang="en-US" dirty="0">
                <a:solidFill>
                  <a:schemeClr val="tx1"/>
                </a:solidFill>
                <a:sym typeface="Wingdings" panose="05000000000000000000" pitchFamily="2" charset="2"/>
              </a:rPr>
              <a:t>  waste threads</a:t>
            </a:r>
            <a:endParaRPr lang="en-US" dirty="0">
              <a:solidFill>
                <a:schemeClr val="tx1"/>
              </a:solidFill>
            </a:endParaRPr>
          </a:p>
        </p:txBody>
      </p:sp>
      <p:sp>
        <p:nvSpPr>
          <p:cNvPr id="5" name="星形: 七角 4">
            <a:extLst>
              <a:ext uri="{FF2B5EF4-FFF2-40B4-BE49-F238E27FC236}">
                <a16:creationId xmlns:a16="http://schemas.microsoft.com/office/drawing/2014/main" id="{37859200-0FA0-4731-8682-150C345112DE}"/>
              </a:ext>
            </a:extLst>
          </p:cNvPr>
          <p:cNvSpPr/>
          <p:nvPr/>
        </p:nvSpPr>
        <p:spPr bwMode="auto">
          <a:xfrm>
            <a:off x="4694237" y="3116262"/>
            <a:ext cx="2286000" cy="687594"/>
          </a:xfrm>
          <a:prstGeom prst="star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2000" b="1" dirty="0">
                <a:gradFill>
                  <a:gsLst>
                    <a:gs pos="5439">
                      <a:srgbClr val="F8F8F8"/>
                    </a:gs>
                    <a:gs pos="10000">
                      <a:srgbClr val="F8F8F8"/>
                    </a:gs>
                  </a:gsLst>
                  <a:lin ang="5400000" scaled="0"/>
                </a:gradFill>
              </a:rPr>
              <a:t>Expensive</a:t>
            </a:r>
            <a:endParaRPr lang="zh-CN" altLang="en-US" sz="2000" b="1" dirty="0">
              <a:gradFill>
                <a:gsLst>
                  <a:gs pos="5439">
                    <a:srgbClr val="F8F8F8"/>
                  </a:gs>
                  <a:gs pos="10000">
                    <a:srgbClr val="F8F8F8"/>
                  </a:gs>
                </a:gsLst>
                <a:lin ang="5400000" scaled="0"/>
              </a:gradFill>
            </a:endParaRPr>
          </a:p>
        </p:txBody>
      </p:sp>
      <p:sp>
        <p:nvSpPr>
          <p:cNvPr id="8" name="Text Placeholder 1">
            <a:extLst>
              <a:ext uri="{FF2B5EF4-FFF2-40B4-BE49-F238E27FC236}">
                <a16:creationId xmlns:a16="http://schemas.microsoft.com/office/drawing/2014/main" id="{64368C36-6A74-4B2E-AD2E-50980BDE7DBB}"/>
              </a:ext>
            </a:extLst>
          </p:cNvPr>
          <p:cNvSpPr txBox="1">
            <a:spLocks/>
          </p:cNvSpPr>
          <p:nvPr/>
        </p:nvSpPr>
        <p:spPr>
          <a:xfrm>
            <a:off x="274638" y="1212850"/>
            <a:ext cx="6476999" cy="13295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Problem:</a:t>
            </a:r>
            <a:r>
              <a:rPr lang="en-US" sz="2400" dirty="0">
                <a:solidFill>
                  <a:schemeClr val="tx1"/>
                </a:solidFill>
              </a:rPr>
              <a:t> diff. num. of out-going arcs</a:t>
            </a:r>
            <a:endParaRPr lang="en-US" dirty="0">
              <a:solidFill>
                <a:schemeClr val="tx1"/>
              </a:solidFill>
            </a:endParaRPr>
          </a:p>
          <a:p>
            <a:r>
              <a:rPr lang="en-US" sz="2400" b="1" dirty="0">
                <a:solidFill>
                  <a:schemeClr val="tx1"/>
                </a:solidFill>
              </a:rPr>
              <a:t>Solution:</a:t>
            </a:r>
            <a:r>
              <a:rPr lang="en-US" sz="2400" dirty="0">
                <a:solidFill>
                  <a:schemeClr val="tx1"/>
                </a:solidFill>
              </a:rPr>
              <a:t> dynamic load balancing</a:t>
            </a:r>
          </a:p>
          <a:p>
            <a:endParaRPr lang="en-US" sz="2400" dirty="0">
              <a:solidFill>
                <a:schemeClr val="tx1"/>
              </a:solidFill>
            </a:endParaRPr>
          </a:p>
        </p:txBody>
      </p:sp>
    </p:spTree>
    <p:extLst>
      <p:ext uri="{BB962C8B-B14F-4D97-AF65-F5344CB8AC3E}">
        <p14:creationId xmlns:p14="http://schemas.microsoft.com/office/powerpoint/2010/main" val="746874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2: </a:t>
            </a:r>
            <a:r>
              <a:rPr lang="zh-CN" altLang="en-US" dirty="0">
                <a:solidFill>
                  <a:srgbClr val="0078D7"/>
                </a:solidFill>
              </a:rPr>
              <a:t>负载均衡</a:t>
            </a:r>
            <a:endParaRPr lang="en-US" dirty="0">
              <a:solidFill>
                <a:srgbClr val="0078D7"/>
              </a:solidFill>
            </a:endParaRPr>
          </a:p>
        </p:txBody>
      </p:sp>
      <p:pic>
        <p:nvPicPr>
          <p:cNvPr id="4" name="图片 3">
            <a:extLst>
              <a:ext uri="{FF2B5EF4-FFF2-40B4-BE49-F238E27FC236}">
                <a16:creationId xmlns:a16="http://schemas.microsoft.com/office/drawing/2014/main" id="{C1E4E781-D38D-44C3-A743-236DD2B6D6FE}"/>
              </a:ext>
            </a:extLst>
          </p:cNvPr>
          <p:cNvPicPr>
            <a:picLocks noChangeAspect="1"/>
          </p:cNvPicPr>
          <p:nvPr/>
        </p:nvPicPr>
        <p:blipFill>
          <a:blip r:embed="rId3"/>
          <a:stretch>
            <a:fillRect/>
          </a:stretch>
        </p:blipFill>
        <p:spPr>
          <a:xfrm>
            <a:off x="7995793" y="68262"/>
            <a:ext cx="4318444" cy="2362201"/>
          </a:xfrm>
          <a:prstGeom prst="rect">
            <a:avLst/>
          </a:prstGeom>
        </p:spPr>
      </p:pic>
      <p:pic>
        <p:nvPicPr>
          <p:cNvPr id="6" name="图片 5">
            <a:extLst>
              <a:ext uri="{FF2B5EF4-FFF2-40B4-BE49-F238E27FC236}">
                <a16:creationId xmlns:a16="http://schemas.microsoft.com/office/drawing/2014/main" id="{3A6D3F70-7FF3-4DBE-AA11-C7F2E320C80F}"/>
              </a:ext>
            </a:extLst>
          </p:cNvPr>
          <p:cNvPicPr>
            <a:picLocks noChangeAspect="1"/>
          </p:cNvPicPr>
          <p:nvPr/>
        </p:nvPicPr>
        <p:blipFill>
          <a:blip r:embed="rId4"/>
          <a:stretch>
            <a:fillRect/>
          </a:stretch>
        </p:blipFill>
        <p:spPr>
          <a:xfrm>
            <a:off x="272275" y="2506661"/>
            <a:ext cx="8503060" cy="4360767"/>
          </a:xfrm>
          <a:prstGeom prst="rect">
            <a:avLst/>
          </a:prstGeom>
        </p:spPr>
      </p:pic>
      <p:sp>
        <p:nvSpPr>
          <p:cNvPr id="7" name="Text Placeholder 1">
            <a:extLst>
              <a:ext uri="{FF2B5EF4-FFF2-40B4-BE49-F238E27FC236}">
                <a16:creationId xmlns:a16="http://schemas.microsoft.com/office/drawing/2014/main" id="{F3651E65-5FCB-47FD-B213-009F689F96CC}"/>
              </a:ext>
            </a:extLst>
          </p:cNvPr>
          <p:cNvSpPr txBox="1">
            <a:spLocks/>
          </p:cNvSpPr>
          <p:nvPr/>
        </p:nvSpPr>
        <p:spPr>
          <a:xfrm>
            <a:off x="274638" y="1212850"/>
            <a:ext cx="1196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chemeClr val="tx1"/>
                </a:solidFill>
              </a:rPr>
              <a:t>Dynamic load balancing</a:t>
            </a:r>
            <a:endParaRPr lang="en-US" dirty="0">
              <a:solidFill>
                <a:schemeClr val="tx1"/>
              </a:solidFill>
            </a:endParaRPr>
          </a:p>
        </p:txBody>
      </p:sp>
      <p:sp>
        <p:nvSpPr>
          <p:cNvPr id="8" name="矩形 7">
            <a:extLst>
              <a:ext uri="{FF2B5EF4-FFF2-40B4-BE49-F238E27FC236}">
                <a16:creationId xmlns:a16="http://schemas.microsoft.com/office/drawing/2014/main" id="{39B57A60-5F30-46EA-AD2C-213B057AFA55}"/>
              </a:ext>
            </a:extLst>
          </p:cNvPr>
          <p:cNvSpPr/>
          <p:nvPr/>
        </p:nvSpPr>
        <p:spPr bwMode="auto">
          <a:xfrm>
            <a:off x="2332037" y="4679971"/>
            <a:ext cx="16002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9DFEAB03-35DB-427A-8F30-964CF879BAA9}"/>
              </a:ext>
            </a:extLst>
          </p:cNvPr>
          <p:cNvSpPr/>
          <p:nvPr/>
        </p:nvSpPr>
        <p:spPr bwMode="auto">
          <a:xfrm>
            <a:off x="1874837" y="5137170"/>
            <a:ext cx="1905000" cy="265092"/>
          </a:xfrm>
          <a:prstGeom prst="rect">
            <a:avLst/>
          </a:prstGeom>
          <a:noFill/>
          <a:ln w="38100">
            <a:solidFill>
              <a:srgbClr val="0078D7"/>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7849490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32037"/>
          </a:xfrm>
        </p:spPr>
        <p:txBody>
          <a:bodyPr/>
          <a:lstStyle/>
          <a:p>
            <a:r>
              <a:rPr lang="zh-CN" altLang="en-US" dirty="0">
                <a:solidFill>
                  <a:schemeClr val="tx1"/>
                </a:solidFill>
              </a:rPr>
              <a:t>基本公式</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核心问题</a:t>
            </a:r>
            <a:endParaRPr lang="en-US" altLang="zh-CN" dirty="0">
              <a:solidFill>
                <a:schemeClr val="tx1"/>
              </a:solidFill>
            </a:endParaRPr>
          </a:p>
          <a:p>
            <a:pPr lvl="1"/>
            <a:r>
              <a:rPr lang="zh-CN" altLang="en-US" sz="3000" dirty="0">
                <a:solidFill>
                  <a:schemeClr val="tx1"/>
                </a:solidFill>
              </a:rPr>
              <a:t>建模</a:t>
            </a:r>
            <a:endParaRPr lang="en-US" altLang="zh-CN" sz="3000" dirty="0">
              <a:solidFill>
                <a:schemeClr val="tx1"/>
              </a:solidFill>
            </a:endParaRPr>
          </a:p>
          <a:p>
            <a:pPr lvl="2"/>
            <a:r>
              <a:rPr lang="zh-CN" altLang="en-US" sz="3000" dirty="0">
                <a:solidFill>
                  <a:schemeClr val="tx1"/>
                </a:solidFill>
              </a:rPr>
              <a:t>分类器：语音信号非线性</a:t>
            </a:r>
            <a:endParaRPr lang="en-US" altLang="zh-CN" sz="3000" dirty="0">
              <a:solidFill>
                <a:schemeClr val="tx1"/>
              </a:solidFill>
            </a:endParaRPr>
          </a:p>
          <a:p>
            <a:pPr lvl="2"/>
            <a:r>
              <a:rPr lang="zh-CN" altLang="en-US" sz="3000" dirty="0">
                <a:solidFill>
                  <a:schemeClr val="tx1"/>
                </a:solidFill>
              </a:rPr>
              <a:t>序列建模：语音变长</a:t>
            </a:r>
            <a:endParaRPr lang="en-US" altLang="zh-CN" sz="3000" dirty="0">
              <a:solidFill>
                <a:schemeClr val="tx1"/>
              </a:solidFill>
            </a:endParaRPr>
          </a:p>
          <a:p>
            <a:pPr lvl="2"/>
            <a:endParaRPr lang="en-US" altLang="zh-CN" sz="3000" dirty="0">
              <a:solidFill>
                <a:schemeClr val="tx1"/>
              </a:solidFill>
            </a:endParaRPr>
          </a:p>
          <a:p>
            <a:pPr lvl="1"/>
            <a:r>
              <a:rPr lang="zh-CN" altLang="en-US" sz="3000" dirty="0">
                <a:solidFill>
                  <a:schemeClr val="tx1"/>
                </a:solidFill>
              </a:rPr>
              <a:t>搜索解码：实际达到的速度和精度</a:t>
            </a:r>
            <a:endParaRPr lang="en-US" sz="3000"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基于统计的语音识别框架</a:t>
            </a:r>
            <a:endParaRPr lang="en-US" dirty="0">
              <a:solidFill>
                <a:srgbClr val="0078D7"/>
              </a:solidFill>
            </a:endParaRPr>
          </a:p>
        </p:txBody>
      </p:sp>
      <p:pic>
        <p:nvPicPr>
          <p:cNvPr id="5" name="图片 4">
            <a:extLst>
              <a:ext uri="{FF2B5EF4-FFF2-40B4-BE49-F238E27FC236}">
                <a16:creationId xmlns:a16="http://schemas.microsoft.com/office/drawing/2014/main" id="{5E2CA463-8BF2-451E-B64E-D67BA8A6B34B}"/>
              </a:ext>
            </a:extLst>
          </p:cNvPr>
          <p:cNvPicPr>
            <a:picLocks noChangeAspect="1"/>
          </p:cNvPicPr>
          <p:nvPr/>
        </p:nvPicPr>
        <p:blipFill>
          <a:blip r:embed="rId3"/>
          <a:stretch>
            <a:fillRect/>
          </a:stretch>
        </p:blipFill>
        <p:spPr>
          <a:xfrm>
            <a:off x="5151437" y="1212849"/>
            <a:ext cx="6019800" cy="2519109"/>
          </a:xfrm>
          <a:prstGeom prst="rect">
            <a:avLst/>
          </a:prstGeom>
        </p:spPr>
      </p:pic>
      <p:sp>
        <p:nvSpPr>
          <p:cNvPr id="7" name="爆炸形: 14 pt  6">
            <a:extLst>
              <a:ext uri="{FF2B5EF4-FFF2-40B4-BE49-F238E27FC236}">
                <a16:creationId xmlns:a16="http://schemas.microsoft.com/office/drawing/2014/main" id="{6F42D995-F985-4734-992B-0A3638D98AC6}"/>
              </a:ext>
            </a:extLst>
          </p:cNvPr>
          <p:cNvSpPr/>
          <p:nvPr/>
        </p:nvSpPr>
        <p:spPr bwMode="auto">
          <a:xfrm>
            <a:off x="5608637" y="3497262"/>
            <a:ext cx="3810000" cy="947431"/>
          </a:xfrm>
          <a:prstGeom prst="irregularSeal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3000" b="1" dirty="0"/>
              <a:t>深度学习</a:t>
            </a:r>
            <a:endParaRPr lang="zh-CN" altLang="en-US" sz="3000" b="1" dirty="0">
              <a:gradFill>
                <a:gsLst>
                  <a:gs pos="5439">
                    <a:srgbClr val="F8F8F8"/>
                  </a:gs>
                  <a:gs pos="10000">
                    <a:srgbClr val="F8F8F8"/>
                  </a:gs>
                </a:gsLst>
                <a:lin ang="5400000" scaled="0"/>
              </a:gradFill>
            </a:endParaRPr>
          </a:p>
        </p:txBody>
      </p:sp>
      <p:sp>
        <p:nvSpPr>
          <p:cNvPr id="8" name="Rectangle 14">
            <a:extLst>
              <a:ext uri="{FF2B5EF4-FFF2-40B4-BE49-F238E27FC236}">
                <a16:creationId xmlns:a16="http://schemas.microsoft.com/office/drawing/2014/main" id="{D6E1BEB0-9018-4708-8217-7F699FE514AA}"/>
              </a:ext>
            </a:extLst>
          </p:cNvPr>
          <p:cNvSpPr/>
          <p:nvPr/>
        </p:nvSpPr>
        <p:spPr bwMode="auto">
          <a:xfrm>
            <a:off x="1112837" y="4259263"/>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9" name="Rectangle 14">
            <a:extLst>
              <a:ext uri="{FF2B5EF4-FFF2-40B4-BE49-F238E27FC236}">
                <a16:creationId xmlns:a16="http://schemas.microsoft.com/office/drawing/2014/main" id="{A9400647-21F8-4469-B143-761AF6F19B9A}"/>
              </a:ext>
            </a:extLst>
          </p:cNvPr>
          <p:cNvSpPr/>
          <p:nvPr/>
        </p:nvSpPr>
        <p:spPr bwMode="auto">
          <a:xfrm>
            <a:off x="960437" y="5290598"/>
            <a:ext cx="1752599" cy="457200"/>
          </a:xfrm>
          <a:prstGeom prst="rect">
            <a:avLst/>
          </a:prstGeom>
          <a:noFill/>
          <a:ln w="19050">
            <a:solidFill>
              <a:srgbClr val="0078D7"/>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56443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59628"/>
          </a:xfrm>
        </p:spPr>
        <p:txBody>
          <a:bodyPr/>
          <a:lstStyle/>
          <a:p>
            <a:r>
              <a:rPr lang="en-US" dirty="0" err="1">
                <a:solidFill>
                  <a:schemeClr val="tx1"/>
                </a:solidFill>
              </a:rPr>
              <a:t>Linkedlist</a:t>
            </a:r>
            <a:r>
              <a:rPr lang="en-US" dirty="0">
                <a:solidFill>
                  <a:schemeClr val="tx1"/>
                </a:solidFill>
              </a:rPr>
              <a:t> </a:t>
            </a:r>
            <a:r>
              <a:rPr lang="en-US" altLang="zh-CN" dirty="0">
                <a:solidFill>
                  <a:schemeClr val="tx1"/>
                </a:solidFill>
                <a:sym typeface="Wingdings" panose="05000000000000000000" pitchFamily="2" charset="2"/>
              </a:rPr>
              <a:t></a:t>
            </a:r>
            <a:r>
              <a:rPr lang="en-US" dirty="0">
                <a:solidFill>
                  <a:schemeClr val="tx1"/>
                </a:solidFill>
              </a:rPr>
              <a:t> vector</a:t>
            </a:r>
          </a:p>
          <a:p>
            <a:r>
              <a:rPr lang="en-US" dirty="0">
                <a:solidFill>
                  <a:schemeClr val="tx1"/>
                </a:solidFill>
              </a:rPr>
              <a:t>Atomic operations</a:t>
            </a:r>
          </a:p>
          <a:p>
            <a:pPr lvl="1"/>
            <a:r>
              <a:rPr lang="en-US" dirty="0">
                <a:solidFill>
                  <a:schemeClr val="tx1"/>
                </a:solidFill>
              </a:rPr>
              <a:t>e.g. </a:t>
            </a:r>
            <a:r>
              <a:rPr lang="en-US" altLang="zh-CN" dirty="0">
                <a:solidFill>
                  <a:schemeClr val="tx1"/>
                </a:solidFill>
              </a:rPr>
              <a:t>memory allocation</a:t>
            </a:r>
            <a:endParaRPr lang="en-US" dirty="0">
              <a:solidFill>
                <a:schemeClr val="tx1"/>
              </a:solidFill>
            </a:endParaRPr>
          </a:p>
          <a:p>
            <a:endParaRPr lang="en-US" dirty="0">
              <a:solidFill>
                <a:schemeClr val="tx1"/>
              </a:solidFill>
            </a:endParaRPr>
          </a:p>
          <a:p>
            <a:r>
              <a:rPr lang="en-US" dirty="0">
                <a:solidFill>
                  <a:schemeClr val="tx1"/>
                </a:solidFill>
              </a:rPr>
              <a:t>Parallel lattice generating and pruning </a:t>
            </a:r>
            <a:r>
              <a:rPr lang="en-US" baseline="30000" dirty="0">
                <a:solidFill>
                  <a:schemeClr val="tx1"/>
                </a:solidFill>
              </a:rPr>
              <a:t>1</a:t>
            </a: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问题</a:t>
            </a:r>
            <a:r>
              <a:rPr lang="en-US" altLang="zh-CN" dirty="0">
                <a:solidFill>
                  <a:srgbClr val="0078D7"/>
                </a:solidFill>
              </a:rPr>
              <a:t>3: </a:t>
            </a:r>
            <a:r>
              <a:rPr lang="zh-CN" altLang="en-US" dirty="0">
                <a:solidFill>
                  <a:srgbClr val="0078D7"/>
                </a:solidFill>
              </a:rPr>
              <a:t>词图处理</a:t>
            </a:r>
            <a:endParaRPr lang="en-US" baseline="30000" dirty="0">
              <a:solidFill>
                <a:srgbClr val="0078D7"/>
              </a:solidFill>
            </a:endParaRPr>
          </a:p>
        </p:txBody>
      </p:sp>
      <p:pic>
        <p:nvPicPr>
          <p:cNvPr id="8" name="图片 7">
            <a:extLst>
              <a:ext uri="{FF2B5EF4-FFF2-40B4-BE49-F238E27FC236}">
                <a16:creationId xmlns:a16="http://schemas.microsoft.com/office/drawing/2014/main" id="{2F34DCF0-619F-4E78-A65C-72FB168E5760}"/>
              </a:ext>
            </a:extLst>
          </p:cNvPr>
          <p:cNvPicPr>
            <a:picLocks noChangeAspect="1"/>
          </p:cNvPicPr>
          <p:nvPr/>
        </p:nvPicPr>
        <p:blipFill>
          <a:blip r:embed="rId3"/>
          <a:stretch>
            <a:fillRect/>
          </a:stretch>
        </p:blipFill>
        <p:spPr>
          <a:xfrm>
            <a:off x="8123237" y="435108"/>
            <a:ext cx="4088485" cy="2071554"/>
          </a:xfrm>
          <a:prstGeom prst="rect">
            <a:avLst/>
          </a:prstGeom>
        </p:spPr>
      </p:pic>
      <p:sp>
        <p:nvSpPr>
          <p:cNvPr id="7" name="矩形 6">
            <a:extLst>
              <a:ext uri="{FF2B5EF4-FFF2-40B4-BE49-F238E27FC236}">
                <a16:creationId xmlns:a16="http://schemas.microsoft.com/office/drawing/2014/main" id="{A767D84B-F0AA-4E6B-820A-01365029AC19}"/>
              </a:ext>
            </a:extLst>
          </p:cNvPr>
          <p:cNvSpPr/>
          <p:nvPr/>
        </p:nvSpPr>
        <p:spPr>
          <a:xfrm>
            <a:off x="960437" y="6316662"/>
            <a:ext cx="10668002" cy="553998"/>
          </a:xfrm>
          <a:prstGeom prst="rect">
            <a:avLst/>
          </a:prstGeom>
        </p:spPr>
        <p:txBody>
          <a:bodyPr wrap="square">
            <a:spAutoFit/>
          </a:bodyPr>
          <a:lstStyle/>
          <a:p>
            <a:pPr marL="241300" lvl="1" indent="0">
              <a:buNone/>
            </a:pPr>
            <a:r>
              <a:rPr lang="en-US" altLang="zh-CN" sz="1500" dirty="0">
                <a:solidFill>
                  <a:srgbClr val="505050"/>
                </a:solidFill>
                <a:latin typeface="Segoe UI Light"/>
              </a:rPr>
              <a:t>1. Povey, Daniel, et al. "Generating exact lattices in the WFST framework." Acoustics, Speech and Signal Processing (ICASSP), 2012 IEEE International Conference on. IEEE, 2012.</a:t>
            </a:r>
          </a:p>
        </p:txBody>
      </p:sp>
      <p:cxnSp>
        <p:nvCxnSpPr>
          <p:cNvPr id="9" name="直接连接符 8">
            <a:extLst>
              <a:ext uri="{FF2B5EF4-FFF2-40B4-BE49-F238E27FC236}">
                <a16:creationId xmlns:a16="http://schemas.microsoft.com/office/drawing/2014/main" id="{B0C8C706-1D1B-42F4-A7E1-A12A42F486DD}"/>
              </a:ext>
            </a:extLst>
          </p:cNvPr>
          <p:cNvCxnSpPr>
            <a:cxnSpLocks/>
          </p:cNvCxnSpPr>
          <p:nvPr/>
        </p:nvCxnSpPr>
        <p:spPr>
          <a:xfrm>
            <a:off x="5989637" y="6240462"/>
            <a:ext cx="5821195"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19490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412420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实验配置</a:t>
            </a:r>
            <a:r>
              <a:rPr lang="en-US" dirty="0">
                <a:solidFill>
                  <a:schemeClr val="tx1"/>
                </a:solidFill>
              </a:rPr>
              <a:t> </a:t>
            </a:r>
          </a:p>
          <a:p>
            <a:pPr lvl="1"/>
            <a:r>
              <a:rPr lang="en-US" dirty="0">
                <a:solidFill>
                  <a:schemeClr val="tx1"/>
                </a:solidFill>
              </a:rPr>
              <a:t>Switchboard 300 hours corpus, </a:t>
            </a:r>
            <a:r>
              <a:rPr lang="en-US" altLang="zh-CN" dirty="0">
                <a:solidFill>
                  <a:schemeClr val="tx1"/>
                </a:solidFill>
              </a:rPr>
              <a:t>Cross Entropy &amp; </a:t>
            </a:r>
            <a:r>
              <a:rPr lang="en-US" dirty="0">
                <a:solidFill>
                  <a:schemeClr val="tx1"/>
                </a:solidFill>
              </a:rPr>
              <a:t>LF-MMI acoustic models (AM)</a:t>
            </a:r>
          </a:p>
          <a:p>
            <a:pPr lvl="1"/>
            <a:r>
              <a:rPr lang="en-US" dirty="0">
                <a:solidFill>
                  <a:schemeClr val="tx1"/>
                </a:solidFill>
              </a:rPr>
              <a:t>30k-vocabulary, </a:t>
            </a:r>
            <a:r>
              <a:rPr lang="en-US" altLang="zh-CN" dirty="0">
                <a:solidFill>
                  <a:schemeClr val="tx1"/>
                </a:solidFill>
              </a:rPr>
              <a:t>several </a:t>
            </a:r>
            <a:r>
              <a:rPr lang="en-US" dirty="0">
                <a:solidFill>
                  <a:schemeClr val="tx1"/>
                </a:solidFill>
              </a:rPr>
              <a:t>tri-gram language models (LM)</a:t>
            </a:r>
          </a:p>
          <a:p>
            <a:r>
              <a:rPr lang="zh-CN" altLang="en-US" dirty="0">
                <a:solidFill>
                  <a:schemeClr val="tx1"/>
                </a:solidFill>
              </a:rPr>
              <a:t>基线系统</a:t>
            </a:r>
            <a:endParaRPr lang="en-US" dirty="0">
              <a:solidFill>
                <a:schemeClr val="tx1"/>
              </a:solidFill>
            </a:endParaRPr>
          </a:p>
          <a:p>
            <a:pPr lvl="1"/>
            <a:r>
              <a:rPr lang="en-US" dirty="0">
                <a:solidFill>
                  <a:schemeClr val="tx1"/>
                </a:solidFill>
              </a:rPr>
              <a:t>Kaldi 1-best decoder</a:t>
            </a:r>
          </a:p>
          <a:p>
            <a:pPr lvl="1"/>
            <a:r>
              <a:rPr lang="en-US" dirty="0">
                <a:solidFill>
                  <a:schemeClr val="tx1"/>
                </a:solidFill>
              </a:rPr>
              <a:t>Kaldi lattice decoder</a:t>
            </a:r>
          </a:p>
          <a:p>
            <a:r>
              <a:rPr lang="en-US" dirty="0">
                <a:solidFill>
                  <a:schemeClr val="tx1"/>
                </a:solidFill>
              </a:rPr>
              <a:t>GPU </a:t>
            </a:r>
            <a:r>
              <a:rPr lang="zh-CN" altLang="en-US" dirty="0">
                <a:solidFill>
                  <a:schemeClr val="tx1"/>
                </a:solidFill>
              </a:rPr>
              <a:t>实现优化</a:t>
            </a:r>
            <a:r>
              <a:rPr lang="en-US" b="1" baseline="30000" dirty="0">
                <a:solidFill>
                  <a:schemeClr val="tx1"/>
                </a:solidFill>
              </a:rPr>
              <a:t>1</a:t>
            </a:r>
          </a:p>
          <a:p>
            <a:pPr lvl="1"/>
            <a:r>
              <a:rPr lang="en-US" dirty="0">
                <a:solidFill>
                  <a:schemeClr val="tx1"/>
                </a:solidFill>
              </a:rPr>
              <a:t>fast </a:t>
            </a:r>
            <a:r>
              <a:rPr lang="en-US" dirty="0" err="1">
                <a:solidFill>
                  <a:schemeClr val="tx1"/>
                </a:solidFill>
              </a:rPr>
              <a:t>memcpy</a:t>
            </a:r>
            <a:r>
              <a:rPr lang="en-US" dirty="0">
                <a:solidFill>
                  <a:schemeClr val="tx1"/>
                </a:solidFill>
              </a:rPr>
              <a:t>; </a:t>
            </a:r>
            <a:r>
              <a:rPr lang="en-US" altLang="zh-CN" dirty="0">
                <a:solidFill>
                  <a:schemeClr val="tx1"/>
                </a:solidFill>
              </a:rPr>
              <a:t>merge</a:t>
            </a:r>
            <a:r>
              <a:rPr lang="en-US" dirty="0">
                <a:solidFill>
                  <a:schemeClr val="tx1"/>
                </a:solidFill>
              </a:rPr>
              <a:t> GPU kernels by adding grid sync.; etc. (rel. 20% speedup)</a:t>
            </a:r>
          </a:p>
        </p:txBody>
      </p:sp>
      <p:sp>
        <p:nvSpPr>
          <p:cNvPr id="8" name="矩形 7">
            <a:extLst>
              <a:ext uri="{FF2B5EF4-FFF2-40B4-BE49-F238E27FC236}">
                <a16:creationId xmlns:a16="http://schemas.microsoft.com/office/drawing/2014/main" id="{5E31F617-2220-4F7E-94EB-F9E9F090C92E}"/>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9" name="直接连接符 8">
            <a:extLst>
              <a:ext uri="{FF2B5EF4-FFF2-40B4-BE49-F238E27FC236}">
                <a16:creationId xmlns:a16="http://schemas.microsoft.com/office/drawing/2014/main" id="{4C6CBC33-88A1-49DB-87D1-DBD566E85ACB}"/>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0155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38533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准确度性能</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r>
              <a:rPr lang="zh-CN" altLang="en-US" dirty="0">
                <a:solidFill>
                  <a:schemeClr val="tx1"/>
                </a:solidFill>
              </a:rPr>
              <a:t>完全一致的最佳和词图性能</a:t>
            </a:r>
            <a:endParaRPr lang="en-US" dirty="0">
              <a:solidFill>
                <a:schemeClr val="tx1"/>
              </a:solidFill>
            </a:endParaRPr>
          </a:p>
        </p:txBody>
      </p:sp>
      <p:pic>
        <p:nvPicPr>
          <p:cNvPr id="8" name="图片 7">
            <a:extLst>
              <a:ext uri="{FF2B5EF4-FFF2-40B4-BE49-F238E27FC236}">
                <a16:creationId xmlns:a16="http://schemas.microsoft.com/office/drawing/2014/main" id="{1E29B2EE-7162-4E58-9718-D6D7AAC10833}"/>
              </a:ext>
            </a:extLst>
          </p:cNvPr>
          <p:cNvPicPr>
            <a:picLocks noChangeAspect="1"/>
          </p:cNvPicPr>
          <p:nvPr/>
        </p:nvPicPr>
        <p:blipFill>
          <a:blip r:embed="rId3"/>
          <a:stretch>
            <a:fillRect/>
          </a:stretch>
        </p:blipFill>
        <p:spPr>
          <a:xfrm>
            <a:off x="1646237" y="2126395"/>
            <a:ext cx="9144000" cy="2343149"/>
          </a:xfrm>
          <a:prstGeom prst="rect">
            <a:avLst/>
          </a:prstGeom>
        </p:spPr>
      </p:pic>
      <p:sp>
        <p:nvSpPr>
          <p:cNvPr id="6" name="矩形 5">
            <a:extLst>
              <a:ext uri="{FF2B5EF4-FFF2-40B4-BE49-F238E27FC236}">
                <a16:creationId xmlns:a16="http://schemas.microsoft.com/office/drawing/2014/main" id="{0B942277-4053-4B89-8745-79BB9E6DB349}"/>
              </a:ext>
            </a:extLst>
          </p:cNvPr>
          <p:cNvSpPr/>
          <p:nvPr/>
        </p:nvSpPr>
        <p:spPr bwMode="auto">
          <a:xfrm>
            <a:off x="5151437" y="3192462"/>
            <a:ext cx="1066800" cy="12192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9" name="矩形 8">
            <a:extLst>
              <a:ext uri="{FF2B5EF4-FFF2-40B4-BE49-F238E27FC236}">
                <a16:creationId xmlns:a16="http://schemas.microsoft.com/office/drawing/2014/main" id="{B5DEE241-5961-4949-B250-F74AECF23ABA}"/>
              </a:ext>
            </a:extLst>
          </p:cNvPr>
          <p:cNvSpPr/>
          <p:nvPr/>
        </p:nvSpPr>
        <p:spPr bwMode="auto">
          <a:xfrm>
            <a:off x="6610860" y="3192462"/>
            <a:ext cx="3950777" cy="1219200"/>
          </a:xfrm>
          <a:prstGeom prst="rect">
            <a:avLst/>
          </a:prstGeom>
          <a:noFill/>
          <a:ln w="57150">
            <a:solidFill>
              <a:srgbClr val="00BCF2"/>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1" name="标注: 弯曲线形 10">
            <a:extLst>
              <a:ext uri="{FF2B5EF4-FFF2-40B4-BE49-F238E27FC236}">
                <a16:creationId xmlns:a16="http://schemas.microsoft.com/office/drawing/2014/main" id="{DCD3118D-82CC-4EB3-A69C-A316C15E0F37}"/>
              </a:ext>
            </a:extLst>
          </p:cNvPr>
          <p:cNvSpPr/>
          <p:nvPr/>
        </p:nvSpPr>
        <p:spPr bwMode="auto">
          <a:xfrm>
            <a:off x="9418637" y="741592"/>
            <a:ext cx="2865436" cy="618266"/>
          </a:xfrm>
          <a:prstGeom prst="borderCallout2">
            <a:avLst>
              <a:gd name="adj1" fmla="val 111186"/>
              <a:gd name="adj2" fmla="val 77040"/>
              <a:gd name="adj3" fmla="val 166648"/>
              <a:gd name="adj4" fmla="val 77585"/>
              <a:gd name="adj5" fmla="val 491710"/>
              <a:gd name="adj6" fmla="val 4165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r>
              <a:rPr lang="zh-CN" altLang="en-US" b="1" dirty="0">
                <a:solidFill>
                  <a:schemeClr val="tx1"/>
                </a:solidFill>
              </a:rPr>
              <a:t>令牌合并的顺序改变</a:t>
            </a:r>
            <a:endParaRPr lang="en-US" altLang="zh-CN" b="1" dirty="0">
              <a:solidFill>
                <a:schemeClr val="tx1"/>
              </a:solidFill>
            </a:endParaRPr>
          </a:p>
        </p:txBody>
      </p:sp>
      <p:graphicFrame>
        <p:nvGraphicFramePr>
          <p:cNvPr id="12" name="图示 11">
            <a:extLst>
              <a:ext uri="{FF2B5EF4-FFF2-40B4-BE49-F238E27FC236}">
                <a16:creationId xmlns:a16="http://schemas.microsoft.com/office/drawing/2014/main" id="{A6480C6A-8AD7-4DDD-B8D3-3ACA0AA6845D}"/>
              </a:ext>
            </a:extLst>
          </p:cNvPr>
          <p:cNvGraphicFramePr/>
          <p:nvPr>
            <p:extLst>
              <p:ext uri="{D42A27DB-BD31-4B8C-83A1-F6EECF244321}">
                <p14:modId xmlns:p14="http://schemas.microsoft.com/office/powerpoint/2010/main" val="1869004615"/>
              </p:ext>
            </p:extLst>
          </p:nvPr>
        </p:nvGraphicFramePr>
        <p:xfrm>
          <a:off x="8741291" y="4627119"/>
          <a:ext cx="3383457" cy="2201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6169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Graphic spid="12"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20757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三阶段并行的加速效果</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pic>
        <p:nvPicPr>
          <p:cNvPr id="11" name="图片 10">
            <a:extLst>
              <a:ext uri="{FF2B5EF4-FFF2-40B4-BE49-F238E27FC236}">
                <a16:creationId xmlns:a16="http://schemas.microsoft.com/office/drawing/2014/main" id="{9CB940E8-11E8-44AF-BE3C-5E50900C9624}"/>
              </a:ext>
            </a:extLst>
          </p:cNvPr>
          <p:cNvPicPr>
            <a:picLocks noChangeAspect="1"/>
          </p:cNvPicPr>
          <p:nvPr/>
        </p:nvPicPr>
        <p:blipFill>
          <a:blip r:embed="rId3"/>
          <a:stretch>
            <a:fillRect/>
          </a:stretch>
        </p:blipFill>
        <p:spPr>
          <a:xfrm>
            <a:off x="427037" y="1953969"/>
            <a:ext cx="8580970" cy="4200009"/>
          </a:xfrm>
          <a:prstGeom prst="rect">
            <a:avLst/>
          </a:prstGeom>
        </p:spPr>
      </p:pic>
      <p:sp>
        <p:nvSpPr>
          <p:cNvPr id="15" name="矩形 14">
            <a:extLst>
              <a:ext uri="{FF2B5EF4-FFF2-40B4-BE49-F238E27FC236}">
                <a16:creationId xmlns:a16="http://schemas.microsoft.com/office/drawing/2014/main" id="{FE57BEC3-73BE-4249-A745-6A35B6533B66}"/>
              </a:ext>
            </a:extLst>
          </p:cNvPr>
          <p:cNvSpPr/>
          <p:nvPr/>
        </p:nvSpPr>
        <p:spPr bwMode="auto">
          <a:xfrm>
            <a:off x="6846455" y="5554662"/>
            <a:ext cx="1925959" cy="381000"/>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6" name="标注: 弯曲线形 15">
            <a:extLst>
              <a:ext uri="{FF2B5EF4-FFF2-40B4-BE49-F238E27FC236}">
                <a16:creationId xmlns:a16="http://schemas.microsoft.com/office/drawing/2014/main" id="{8F252223-2345-4A2F-8DCB-F21991D853FD}"/>
              </a:ext>
            </a:extLst>
          </p:cNvPr>
          <p:cNvSpPr/>
          <p:nvPr/>
        </p:nvSpPr>
        <p:spPr bwMode="auto">
          <a:xfrm>
            <a:off x="9190037" y="4564062"/>
            <a:ext cx="2438399" cy="609600"/>
          </a:xfrm>
          <a:prstGeom prst="borderCallout2">
            <a:avLst>
              <a:gd name="adj1" fmla="val 14449"/>
              <a:gd name="adj2" fmla="val -1342"/>
              <a:gd name="adj3" fmla="val 14449"/>
              <a:gd name="adj4" fmla="val -7769"/>
              <a:gd name="adj5" fmla="val 151639"/>
              <a:gd name="adj6" fmla="val -1223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Our new number</a:t>
            </a:r>
            <a:r>
              <a:rPr lang="en-US" altLang="zh-CN" b="1" baseline="30000" dirty="0">
                <a:solidFill>
                  <a:schemeClr val="tx1"/>
                </a:solidFill>
              </a:rPr>
              <a:t>1 </a:t>
            </a:r>
            <a:r>
              <a:rPr lang="en-US" altLang="zh-CN" b="1" dirty="0">
                <a:solidFill>
                  <a:schemeClr val="tx1"/>
                </a:solidFill>
              </a:rPr>
              <a:t>is over </a:t>
            </a:r>
            <a:r>
              <a:rPr lang="en-US" altLang="zh-CN" b="1" dirty="0">
                <a:solidFill>
                  <a:srgbClr val="0078D7"/>
                </a:solidFill>
              </a:rPr>
              <a:t>50X</a:t>
            </a:r>
            <a:endParaRPr lang="en-US" altLang="zh-CN" b="1" baseline="30000" dirty="0">
              <a:solidFill>
                <a:srgbClr val="0078D7"/>
              </a:solidFill>
            </a:endParaRPr>
          </a:p>
        </p:txBody>
      </p:sp>
      <p:sp>
        <p:nvSpPr>
          <p:cNvPr id="9" name="矩形 8">
            <a:extLst>
              <a:ext uri="{FF2B5EF4-FFF2-40B4-BE49-F238E27FC236}">
                <a16:creationId xmlns:a16="http://schemas.microsoft.com/office/drawing/2014/main" id="{C666E452-42C6-468B-8C62-9A35C0A5AF2C}"/>
              </a:ext>
            </a:extLst>
          </p:cNvPr>
          <p:cNvSpPr/>
          <p:nvPr/>
        </p:nvSpPr>
        <p:spPr>
          <a:xfrm>
            <a:off x="6523037" y="6232525"/>
            <a:ext cx="5638802" cy="323165"/>
          </a:xfrm>
          <a:prstGeom prst="rect">
            <a:avLst/>
          </a:prstGeom>
        </p:spPr>
        <p:txBody>
          <a:bodyPr wrap="square">
            <a:spAutoFit/>
          </a:bodyPr>
          <a:lstStyle/>
          <a:p>
            <a:pPr marL="241300" lvl="1" indent="0">
              <a:buNone/>
            </a:pPr>
            <a:r>
              <a:rPr lang="en-US" altLang="zh-CN" sz="1500" dirty="0">
                <a:solidFill>
                  <a:srgbClr val="505050"/>
                </a:solidFill>
                <a:latin typeface="Segoe UI Light"/>
              </a:rPr>
              <a:t>1. https://github.com/chenzhehuai/kaldi/tree/gpu-decoder</a:t>
            </a:r>
          </a:p>
        </p:txBody>
      </p:sp>
      <p:cxnSp>
        <p:nvCxnSpPr>
          <p:cNvPr id="10" name="直接连接符 9">
            <a:extLst>
              <a:ext uri="{FF2B5EF4-FFF2-40B4-BE49-F238E27FC236}">
                <a16:creationId xmlns:a16="http://schemas.microsoft.com/office/drawing/2014/main" id="{131449AE-D6DF-492B-B4F1-B142F67DD2EA}"/>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8157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588468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加速</a:t>
            </a:r>
            <a:r>
              <a:rPr lang="en-US" altLang="zh-CN" dirty="0">
                <a:solidFill>
                  <a:schemeClr val="tx1"/>
                </a:solidFill>
              </a:rPr>
              <a:t> </a:t>
            </a:r>
            <a:r>
              <a:rPr lang="en-US" altLang="zh-CN" dirty="0">
                <a:solidFill>
                  <a:schemeClr val="tx1"/>
                </a:solidFill>
                <a:sym typeface="Wingdings" panose="05000000000000000000" pitchFamily="2" charset="2"/>
              </a:rPr>
              <a:t> </a:t>
            </a:r>
            <a:r>
              <a:rPr lang="zh-CN" altLang="en-US" dirty="0">
                <a:solidFill>
                  <a:schemeClr val="tx1"/>
                </a:solidFill>
                <a:sym typeface="Wingdings" panose="05000000000000000000" pitchFamily="2" charset="2"/>
              </a:rPr>
              <a:t>节省费用</a:t>
            </a:r>
            <a:endParaRPr lang="en-US" altLang="zh-CN" dirty="0">
              <a:solidFill>
                <a:schemeClr val="tx1"/>
              </a:solidFill>
            </a:endParaRPr>
          </a:p>
          <a:p>
            <a:pPr marL="0" indent="0">
              <a:buNone/>
            </a:pPr>
            <a:r>
              <a:rPr lang="en-US" sz="3000" dirty="0">
                <a:solidFill>
                  <a:schemeClr val="tx1"/>
                </a:solidFill>
              </a:rPr>
              <a:t>			</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graphicFrame>
        <p:nvGraphicFramePr>
          <p:cNvPr id="4" name="表格 3">
            <a:extLst>
              <a:ext uri="{FF2B5EF4-FFF2-40B4-BE49-F238E27FC236}">
                <a16:creationId xmlns:a16="http://schemas.microsoft.com/office/drawing/2014/main" id="{AE681584-F5AF-4DBD-80D6-FDB7666F62DB}"/>
              </a:ext>
            </a:extLst>
          </p:cNvPr>
          <p:cNvGraphicFramePr>
            <a:graphicFrameLocks noGrp="1"/>
          </p:cNvGraphicFramePr>
          <p:nvPr>
            <p:extLst/>
          </p:nvPr>
        </p:nvGraphicFramePr>
        <p:xfrm>
          <a:off x="1650205" y="2597878"/>
          <a:ext cx="9410701" cy="2019300"/>
        </p:xfrm>
        <a:graphic>
          <a:graphicData uri="http://schemas.openxmlformats.org/drawingml/2006/table">
            <a:tbl>
              <a:tblPr>
                <a:tableStyleId>{2A488322-F2BA-4B5B-9748-0D474271808F}</a:tableStyleId>
              </a:tblPr>
              <a:tblGrid>
                <a:gridCol w="1578977">
                  <a:extLst>
                    <a:ext uri="{9D8B030D-6E8A-4147-A177-3AD203B41FA5}">
                      <a16:colId xmlns:a16="http://schemas.microsoft.com/office/drawing/2014/main" val="1585237258"/>
                    </a:ext>
                  </a:extLst>
                </a:gridCol>
                <a:gridCol w="1768454">
                  <a:extLst>
                    <a:ext uri="{9D8B030D-6E8A-4147-A177-3AD203B41FA5}">
                      <a16:colId xmlns:a16="http://schemas.microsoft.com/office/drawing/2014/main" val="2914975917"/>
                    </a:ext>
                  </a:extLst>
                </a:gridCol>
                <a:gridCol w="1294761">
                  <a:extLst>
                    <a:ext uri="{9D8B030D-6E8A-4147-A177-3AD203B41FA5}">
                      <a16:colId xmlns:a16="http://schemas.microsoft.com/office/drawing/2014/main" val="81898364"/>
                    </a:ext>
                  </a:extLst>
                </a:gridCol>
                <a:gridCol w="1610556">
                  <a:extLst>
                    <a:ext uri="{9D8B030D-6E8A-4147-A177-3AD203B41FA5}">
                      <a16:colId xmlns:a16="http://schemas.microsoft.com/office/drawing/2014/main" val="1403991243"/>
                    </a:ext>
                  </a:extLst>
                </a:gridCol>
                <a:gridCol w="1610556">
                  <a:extLst>
                    <a:ext uri="{9D8B030D-6E8A-4147-A177-3AD203B41FA5}">
                      <a16:colId xmlns:a16="http://schemas.microsoft.com/office/drawing/2014/main" val="3713030927"/>
                    </a:ext>
                  </a:extLst>
                </a:gridCol>
                <a:gridCol w="1547397">
                  <a:extLst>
                    <a:ext uri="{9D8B030D-6E8A-4147-A177-3AD203B41FA5}">
                      <a16:colId xmlns:a16="http://schemas.microsoft.com/office/drawing/2014/main" val="711288805"/>
                    </a:ext>
                  </a:extLst>
                </a:gridCol>
              </a:tblGrid>
              <a:tr h="799766">
                <a:tc>
                  <a:txBody>
                    <a:bodyPr/>
                    <a:lstStyle/>
                    <a:p>
                      <a:pPr algn="ctr" fontAlgn="ctr"/>
                      <a:r>
                        <a:rPr lang="en-US" sz="2200" b="1" u="none" strike="noStrike" dirty="0">
                          <a:effectLst/>
                        </a:rPr>
                        <a:t>Device</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Model</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Threads</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Price</a:t>
                      </a:r>
                      <a:r>
                        <a:rPr lang="en-US" sz="2200" b="1" u="none" strike="noStrike" baseline="30000" dirty="0">
                          <a:effectLst/>
                        </a:rPr>
                        <a:t>1</a:t>
                      </a:r>
                      <a:r>
                        <a:rPr lang="en-US" sz="2200" b="1" u="none" strike="noStrike" dirty="0">
                          <a:effectLst/>
                        </a:rPr>
                        <a:t> </a:t>
                      </a:r>
                    </a:p>
                    <a:p>
                      <a:pPr algn="ctr" fontAlgn="ctr"/>
                      <a:r>
                        <a:rPr lang="en-US" sz="2200" b="1" u="none" strike="noStrike" dirty="0">
                          <a:effectLst/>
                        </a:rPr>
                        <a:t>($/hour)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32742" rtl="0" eaLnBrk="1" fontAlgn="ctr" latinLnBrk="0" hangingPunct="1"/>
                      <a:r>
                        <a:rPr lang="en-US" sz="2200" b="1" u="none" strike="noStrike" kern="1200" dirty="0">
                          <a:solidFill>
                            <a:schemeClr val="dk1"/>
                          </a:solidFill>
                          <a:effectLst/>
                          <a:latin typeface="+mn-lt"/>
                          <a:ea typeface="+mn-ea"/>
                          <a:cs typeface="+mn-cs"/>
                        </a:rPr>
                        <a:t>RTF</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2200" b="1" u="none" strike="noStrike" dirty="0">
                          <a:effectLst/>
                        </a:rPr>
                        <a:t>Decoding (hour/$)</a:t>
                      </a:r>
                      <a:endParaRPr lang="en-US" sz="2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709065"/>
                  </a:ext>
                </a:extLst>
              </a:tr>
              <a:tr h="799766">
                <a:tc>
                  <a:txBody>
                    <a:bodyPr/>
                    <a:lstStyle/>
                    <a:p>
                      <a:pPr algn="ctr" fontAlgn="ctr"/>
                      <a:r>
                        <a:rPr lang="en-US" sz="2200" u="none" strike="noStrike" dirty="0">
                          <a:effectLst/>
                        </a:rPr>
                        <a:t>CPU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sz="2200" u="none" strike="noStrike" dirty="0">
                          <a:effectLst/>
                        </a:rPr>
                        <a:t>E5-2686 v4</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8 (1 socket)</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0.4</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200" u="none" strike="noStrike" dirty="0">
                          <a:effectLst/>
                        </a:rPr>
                        <a:t>16.7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56600292"/>
                  </a:ext>
                </a:extLst>
              </a:tr>
              <a:tr h="419768">
                <a:tc>
                  <a:txBody>
                    <a:bodyPr/>
                    <a:lstStyle/>
                    <a:p>
                      <a:pPr algn="ctr" fontAlgn="ctr"/>
                      <a:r>
                        <a:rPr lang="en-US" sz="2200" u="none" strike="noStrike" dirty="0">
                          <a:effectLst/>
                        </a:rPr>
                        <a:t>GPU</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sz="2200" u="none" strike="noStrike" dirty="0">
                          <a:effectLst/>
                        </a:rPr>
                        <a:t>V100</a:t>
                      </a:r>
                      <a:endParaRPr lang="en-US"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u="none" strike="noStrike" dirty="0">
                          <a:effectLst/>
                        </a:rPr>
                        <a:t>163840</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2200" b="0" i="0" u="none" strike="noStrike" dirty="0">
                          <a:solidFill>
                            <a:srgbClr val="000000"/>
                          </a:solidFill>
                          <a:effectLst/>
                          <a:latin typeface="等线" panose="02010600030101010101" pitchFamily="2" charset="-122"/>
                          <a:ea typeface="等线" panose="02010600030101010101" pitchFamily="2" charset="-122"/>
                        </a:rPr>
                        <a:t>3.0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0" algn="ctr" defTabSz="932742" rtl="0" eaLnBrk="1" fontAlgn="ctr" latinLnBrk="0" hangingPunct="1"/>
                      <a:r>
                        <a:rPr lang="en-US" altLang="zh-CN" sz="2200" u="none" strike="noStrike" kern="1200" dirty="0">
                          <a:solidFill>
                            <a:schemeClr val="dk1"/>
                          </a:solidFill>
                          <a:effectLst/>
                          <a:latin typeface="+mn-lt"/>
                          <a:ea typeface="+mn-ea"/>
                          <a:cs typeface="+mn-cs"/>
                        </a:rPr>
                        <a:t>0.005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200" u="none" strike="noStrike" dirty="0">
                          <a:effectLst/>
                        </a:rPr>
                        <a:t>66.7</a:t>
                      </a:r>
                      <a:endParaRPr lang="en-US" altLang="zh-CN" sz="2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57063727"/>
                  </a:ext>
                </a:extLst>
              </a:tr>
            </a:tbl>
          </a:graphicData>
        </a:graphic>
      </p:graphicFrame>
      <p:sp>
        <p:nvSpPr>
          <p:cNvPr id="12" name="标注: 弯曲线形 11">
            <a:extLst>
              <a:ext uri="{FF2B5EF4-FFF2-40B4-BE49-F238E27FC236}">
                <a16:creationId xmlns:a16="http://schemas.microsoft.com/office/drawing/2014/main" id="{18913884-F3CD-4EC1-B122-494C81B5C228}"/>
              </a:ext>
            </a:extLst>
          </p:cNvPr>
          <p:cNvSpPr/>
          <p:nvPr/>
        </p:nvSpPr>
        <p:spPr bwMode="auto">
          <a:xfrm>
            <a:off x="9190038" y="5206265"/>
            <a:ext cx="2473244" cy="609600"/>
          </a:xfrm>
          <a:prstGeom prst="borderCallout2">
            <a:avLst>
              <a:gd name="adj1" fmla="val 14449"/>
              <a:gd name="adj2" fmla="val -1342"/>
              <a:gd name="adj3" fmla="val 14449"/>
              <a:gd name="adj4" fmla="val -7769"/>
              <a:gd name="adj5" fmla="val -85458"/>
              <a:gd name="adj6" fmla="val 23249"/>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b="1" dirty="0">
                <a:solidFill>
                  <a:schemeClr val="tx1"/>
                </a:solidFill>
              </a:rPr>
              <a:t>Save </a:t>
            </a:r>
            <a:r>
              <a:rPr lang="en-US" altLang="zh-CN" b="1" dirty="0">
                <a:solidFill>
                  <a:srgbClr val="0078D7"/>
                </a:solidFill>
              </a:rPr>
              <a:t>4X </a:t>
            </a:r>
            <a:r>
              <a:rPr lang="en-US" altLang="zh-CN" b="1" dirty="0">
                <a:solidFill>
                  <a:schemeClr val="tx1"/>
                </a:solidFill>
              </a:rPr>
              <a:t>budget</a:t>
            </a:r>
          </a:p>
        </p:txBody>
      </p:sp>
      <p:sp>
        <p:nvSpPr>
          <p:cNvPr id="13" name="矩形 12">
            <a:extLst>
              <a:ext uri="{FF2B5EF4-FFF2-40B4-BE49-F238E27FC236}">
                <a16:creationId xmlns:a16="http://schemas.microsoft.com/office/drawing/2014/main" id="{A1473881-C560-40AD-A8BB-F7FBB9B2087A}"/>
              </a:ext>
            </a:extLst>
          </p:cNvPr>
          <p:cNvSpPr/>
          <p:nvPr/>
        </p:nvSpPr>
        <p:spPr bwMode="auto">
          <a:xfrm>
            <a:off x="9674856" y="4198078"/>
            <a:ext cx="1420181" cy="404522"/>
          </a:xfrm>
          <a:prstGeom prst="rect">
            <a:avLst/>
          </a:prstGeom>
          <a:noFill/>
          <a:ln w="57150">
            <a:solidFill>
              <a:srgbClr val="0078D7"/>
            </a:solidFill>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5439">
                    <a:srgbClr val="F8F8F8"/>
                  </a:gs>
                  <a:gs pos="10000">
                    <a:srgbClr val="F8F8F8"/>
                  </a:gs>
                </a:gsLst>
                <a:lin ang="5400000" scaled="0"/>
              </a:gradFill>
            </a:endParaRPr>
          </a:p>
        </p:txBody>
      </p:sp>
      <p:sp>
        <p:nvSpPr>
          <p:cNvPr id="17" name="矩形 16">
            <a:extLst>
              <a:ext uri="{FF2B5EF4-FFF2-40B4-BE49-F238E27FC236}">
                <a16:creationId xmlns:a16="http://schemas.microsoft.com/office/drawing/2014/main" id="{4A44852C-1B38-42D7-8DA2-5DC3831459D5}"/>
              </a:ext>
            </a:extLst>
          </p:cNvPr>
          <p:cNvSpPr/>
          <p:nvPr/>
        </p:nvSpPr>
        <p:spPr>
          <a:xfrm>
            <a:off x="5989637" y="6232525"/>
            <a:ext cx="6172202" cy="784830"/>
          </a:xfrm>
          <a:prstGeom prst="rect">
            <a:avLst/>
          </a:prstGeom>
        </p:spPr>
        <p:txBody>
          <a:bodyPr wrap="square">
            <a:spAutoFit/>
          </a:bodyPr>
          <a:lstStyle/>
          <a:p>
            <a:pPr marL="584200" lvl="1" indent="-342900">
              <a:buAutoNum type="arabicPeriod"/>
            </a:pPr>
            <a:r>
              <a:rPr lang="en-US" altLang="zh-CN" sz="1500" dirty="0">
                <a:solidFill>
                  <a:srgbClr val="505050"/>
                </a:solidFill>
                <a:latin typeface="Segoe UI Light"/>
              </a:rPr>
              <a:t>From Amazon AWS, 2018/04/23 </a:t>
            </a:r>
            <a:r>
              <a:rPr lang="en-US" altLang="zh-CN" sz="1500" dirty="0">
                <a:solidFill>
                  <a:srgbClr val="505050"/>
                </a:solidFill>
                <a:latin typeface="Segoe UI Light"/>
                <a:hlinkClick r:id="rId3"/>
              </a:rPr>
              <a:t>https://aws.amazon.com/ec2/</a:t>
            </a:r>
            <a:r>
              <a:rPr lang="en-US" altLang="zh-CN" sz="1500" dirty="0">
                <a:solidFill>
                  <a:srgbClr val="505050"/>
                </a:solidFill>
                <a:latin typeface="Segoe UI Light"/>
              </a:rPr>
              <a:t> ;</a:t>
            </a:r>
            <a:r>
              <a:rPr lang="zh-CN" altLang="en-US" sz="1500" dirty="0">
                <a:solidFill>
                  <a:srgbClr val="505050"/>
                </a:solidFill>
                <a:latin typeface="Segoe UI Light"/>
              </a:rPr>
              <a:t> </a:t>
            </a:r>
            <a:r>
              <a:rPr lang="en-US" altLang="zh-CN" sz="1500" dirty="0">
                <a:solidFill>
                  <a:srgbClr val="505050"/>
                </a:solidFill>
                <a:latin typeface="Segoe UI Light"/>
              </a:rPr>
              <a:t>m4.2xlarge </a:t>
            </a:r>
            <a:r>
              <a:rPr lang="en-US" altLang="zh-CN" sz="1500" dirty="0" err="1">
                <a:solidFill>
                  <a:srgbClr val="505050"/>
                </a:solidFill>
                <a:latin typeface="Segoe UI Light"/>
              </a:rPr>
              <a:t>v.s</a:t>
            </a:r>
            <a:r>
              <a:rPr lang="en-US" altLang="zh-CN" sz="1500" dirty="0">
                <a:solidFill>
                  <a:srgbClr val="505050"/>
                </a:solidFill>
                <a:latin typeface="Segoe UI Light"/>
              </a:rPr>
              <a:t>. p3.2xlarge</a:t>
            </a:r>
          </a:p>
          <a:p>
            <a:pPr marL="584200" lvl="1" indent="-342900">
              <a:buAutoNum type="arabicPeriod"/>
            </a:pPr>
            <a:endParaRPr lang="en-US" altLang="zh-CN" sz="1500" dirty="0">
              <a:solidFill>
                <a:srgbClr val="505050"/>
              </a:solidFill>
              <a:latin typeface="Segoe UI Light"/>
            </a:endParaRPr>
          </a:p>
        </p:txBody>
      </p:sp>
      <p:cxnSp>
        <p:nvCxnSpPr>
          <p:cNvPr id="18" name="直接连接符 17">
            <a:extLst>
              <a:ext uri="{FF2B5EF4-FFF2-40B4-BE49-F238E27FC236}">
                <a16:creationId xmlns:a16="http://schemas.microsoft.com/office/drawing/2014/main" id="{4B7B18CF-3AED-41C0-AED9-18A6F53651C6}"/>
              </a:ext>
            </a:extLst>
          </p:cNvPr>
          <p:cNvCxnSpPr/>
          <p:nvPr/>
        </p:nvCxnSpPr>
        <p:spPr>
          <a:xfrm>
            <a:off x="6523037" y="6156325"/>
            <a:ext cx="5334002"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8D0E00E5-403D-455B-BDCD-337E695054B9}"/>
              </a:ext>
            </a:extLst>
          </p:cNvPr>
          <p:cNvSpPr txBox="1"/>
          <p:nvPr/>
        </p:nvSpPr>
        <p:spPr>
          <a:xfrm>
            <a:off x="7788274" y="1573998"/>
            <a:ext cx="4068763" cy="627864"/>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altLang="zh-CN" sz="2400" dirty="0"/>
              <a:t>Decoding =  1 / RTF / Price</a:t>
            </a:r>
            <a:endParaRPr lang="zh-CN"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5650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26150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zh-CN" altLang="en-US" dirty="0">
                <a:solidFill>
                  <a:schemeClr val="tx1"/>
                </a:solidFill>
              </a:rPr>
              <a:t>兼容性</a:t>
            </a:r>
            <a:endParaRPr lang="en-US" dirty="0">
              <a:solidFill>
                <a:schemeClr val="tx1"/>
              </a:solidFill>
            </a:endParaRPr>
          </a:p>
          <a:p>
            <a:pPr lvl="1">
              <a:lnSpc>
                <a:spcPct val="150000"/>
              </a:lnSpc>
            </a:pPr>
            <a:r>
              <a:rPr lang="en-US" b="1" dirty="0">
                <a:solidFill>
                  <a:schemeClr val="tx1"/>
                </a:solidFill>
              </a:rPr>
              <a:t>GPU arch.</a:t>
            </a:r>
          </a:p>
          <a:p>
            <a:pPr lvl="1">
              <a:lnSpc>
                <a:spcPct val="150000"/>
              </a:lnSpc>
            </a:pPr>
            <a:r>
              <a:rPr lang="en-US" b="1" dirty="0">
                <a:solidFill>
                  <a:schemeClr val="tx1"/>
                </a:solidFill>
              </a:rPr>
              <a:t>WFST size</a:t>
            </a:r>
          </a:p>
          <a:p>
            <a:pPr lvl="1">
              <a:lnSpc>
                <a:spcPct val="150000"/>
              </a:lnSpc>
            </a:pPr>
            <a:r>
              <a:rPr lang="en-US" b="1" dirty="0">
                <a:solidFill>
                  <a:schemeClr val="tx1"/>
                </a:solidFill>
              </a:rPr>
              <a:t>Acoustic model </a:t>
            </a:r>
          </a:p>
        </p:txBody>
      </p:sp>
      <p:pic>
        <p:nvPicPr>
          <p:cNvPr id="6" name="图片 5" descr="图片包含 文字, 地图&#10;&#10;已生成极高可信度的说明">
            <a:extLst>
              <a:ext uri="{FF2B5EF4-FFF2-40B4-BE49-F238E27FC236}">
                <a16:creationId xmlns:a16="http://schemas.microsoft.com/office/drawing/2014/main" id="{BFD8E784-BEB6-4940-BAD1-8B5F4CE3B436}"/>
              </a:ext>
            </a:extLst>
          </p:cNvPr>
          <p:cNvPicPr>
            <a:picLocks noChangeAspect="1"/>
          </p:cNvPicPr>
          <p:nvPr/>
        </p:nvPicPr>
        <p:blipFill>
          <a:blip r:embed="rId2"/>
          <a:stretch>
            <a:fillRect/>
          </a:stretch>
        </p:blipFill>
        <p:spPr>
          <a:xfrm>
            <a:off x="3221473" y="2201862"/>
            <a:ext cx="9215002" cy="4451963"/>
          </a:xfrm>
          <a:prstGeom prst="rect">
            <a:avLst/>
          </a:prstGeom>
        </p:spPr>
      </p:pic>
    </p:spTree>
    <p:extLst>
      <p:ext uri="{BB962C8B-B14F-4D97-AF65-F5344CB8AC3E}">
        <p14:creationId xmlns:p14="http://schemas.microsoft.com/office/powerpoint/2010/main" val="187756339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8" y="1212850"/>
            <a:ext cx="3733800" cy="141577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dirty="0">
                <a:solidFill>
                  <a:schemeClr val="tx1"/>
                </a:solidFill>
              </a:rPr>
              <a:t>GPU</a:t>
            </a:r>
            <a:r>
              <a:rPr lang="zh-CN" altLang="en-US" dirty="0">
                <a:solidFill>
                  <a:schemeClr val="tx1"/>
                </a:solidFill>
              </a:rPr>
              <a:t>内存</a:t>
            </a:r>
            <a:r>
              <a:rPr lang="en-US" dirty="0">
                <a:solidFill>
                  <a:schemeClr val="tx1"/>
                </a:solidFill>
              </a:rPr>
              <a:t> </a:t>
            </a:r>
            <a:r>
              <a:rPr lang="en-US" dirty="0" err="1">
                <a:solidFill>
                  <a:schemeClr val="tx1"/>
                </a:solidFill>
              </a:rPr>
              <a:t>v.s</a:t>
            </a:r>
            <a:r>
              <a:rPr lang="en-US" dirty="0">
                <a:solidFill>
                  <a:schemeClr val="tx1"/>
                </a:solidFill>
              </a:rPr>
              <a:t>. WFST</a:t>
            </a:r>
            <a:r>
              <a:rPr lang="zh-CN" altLang="en-US" dirty="0">
                <a:solidFill>
                  <a:schemeClr val="tx1"/>
                </a:solidFill>
              </a:rPr>
              <a:t>大小</a:t>
            </a:r>
            <a:endParaRPr lang="en-US" dirty="0">
              <a:solidFill>
                <a:schemeClr val="tx1"/>
              </a:solidFill>
            </a:endParaRPr>
          </a:p>
        </p:txBody>
      </p:sp>
      <p:pic>
        <p:nvPicPr>
          <p:cNvPr id="5" name="图片 4" descr="图片包含 文字, 地图&#10;&#10;已生成极高可信度的说明">
            <a:extLst>
              <a:ext uri="{FF2B5EF4-FFF2-40B4-BE49-F238E27FC236}">
                <a16:creationId xmlns:a16="http://schemas.microsoft.com/office/drawing/2014/main" id="{9BB5E3C1-614C-4A13-A148-6F1B645E784F}"/>
              </a:ext>
            </a:extLst>
          </p:cNvPr>
          <p:cNvPicPr>
            <a:picLocks noChangeAspect="1"/>
          </p:cNvPicPr>
          <p:nvPr/>
        </p:nvPicPr>
        <p:blipFill>
          <a:blip r:embed="rId2"/>
          <a:stretch>
            <a:fillRect/>
          </a:stretch>
        </p:blipFill>
        <p:spPr>
          <a:xfrm>
            <a:off x="4236001" y="1668462"/>
            <a:ext cx="8154435" cy="5326063"/>
          </a:xfrm>
          <a:prstGeom prst="rect">
            <a:avLst/>
          </a:prstGeom>
        </p:spPr>
      </p:pic>
      <p:sp>
        <p:nvSpPr>
          <p:cNvPr id="8" name="标注: 弯曲线形 7">
            <a:extLst>
              <a:ext uri="{FF2B5EF4-FFF2-40B4-BE49-F238E27FC236}">
                <a16:creationId xmlns:a16="http://schemas.microsoft.com/office/drawing/2014/main" id="{6A1CC46F-4D81-401D-8D66-85D7399989DB}"/>
              </a:ext>
            </a:extLst>
          </p:cNvPr>
          <p:cNvSpPr/>
          <p:nvPr/>
        </p:nvSpPr>
        <p:spPr bwMode="auto">
          <a:xfrm>
            <a:off x="8351837" y="601662"/>
            <a:ext cx="3475038" cy="609600"/>
          </a:xfrm>
          <a:prstGeom prst="borderCallout2">
            <a:avLst>
              <a:gd name="adj1" fmla="val 102380"/>
              <a:gd name="adj2" fmla="val 33572"/>
              <a:gd name="adj3" fmla="val 236863"/>
              <a:gd name="adj4" fmla="val 33959"/>
              <a:gd name="adj5" fmla="val 350777"/>
              <a:gd name="adj6" fmla="val 8161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ctr" anchorCtr="0" compatLnSpc="1">
            <a:prstTxWarp prst="textNoShape">
              <a:avLst/>
            </a:prstTxWarp>
          </a:bodyPr>
          <a:lstStyle/>
          <a:p>
            <a:pPr lvl="1" algn="just"/>
            <a:r>
              <a:rPr lang="en-US" altLang="zh-CN" sz="2000" b="1" dirty="0">
                <a:solidFill>
                  <a:schemeClr val="tx1"/>
                </a:solidFill>
              </a:rPr>
              <a:t>Enough for 1-pass WFST</a:t>
            </a:r>
            <a:endParaRPr lang="en-US" altLang="zh-CN" sz="2000" b="1" baseline="30000" dirty="0">
              <a:solidFill>
                <a:srgbClr val="0078D7"/>
              </a:solidFill>
            </a:endParaRPr>
          </a:p>
        </p:txBody>
      </p:sp>
    </p:spTree>
    <p:extLst>
      <p:ext uri="{BB962C8B-B14F-4D97-AF65-F5344CB8AC3E}">
        <p14:creationId xmlns:p14="http://schemas.microsoft.com/office/powerpoint/2010/main" val="10480879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endParaRPr lang="en-US" dirty="0">
              <a:solidFill>
                <a:schemeClr val="tx1"/>
              </a:solidFill>
            </a:endParaRPr>
          </a:p>
          <a:p>
            <a:endParaRPr lang="en-US" dirty="0">
              <a:solidFill>
                <a:schemeClr val="tx1"/>
              </a:solidFill>
            </a:endParaRPr>
          </a:p>
          <a:p>
            <a:pPr lvl="1"/>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实验结果</a:t>
            </a:r>
            <a:endParaRPr lang="en-US" dirty="0">
              <a:solidFill>
                <a:srgbClr val="0078D7"/>
              </a:solidFill>
            </a:endParaRPr>
          </a:p>
        </p:txBody>
      </p:sp>
      <p:sp>
        <p:nvSpPr>
          <p:cNvPr id="7" name="Text Placeholder 1">
            <a:extLst>
              <a:ext uri="{FF2B5EF4-FFF2-40B4-BE49-F238E27FC236}">
                <a16:creationId xmlns:a16="http://schemas.microsoft.com/office/drawing/2014/main" id="{479BCA48-D298-4B86-AD1B-348D30C732BD}"/>
              </a:ext>
            </a:extLst>
          </p:cNvPr>
          <p:cNvSpPr txBox="1">
            <a:spLocks/>
          </p:cNvSpPr>
          <p:nvPr/>
        </p:nvSpPr>
        <p:spPr>
          <a:xfrm>
            <a:off x="274637" y="1212850"/>
            <a:ext cx="12161837"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schemeClr val="tx1"/>
                </a:solidFill>
              </a:rPr>
              <a:t>计算时间占比分析</a:t>
            </a:r>
            <a:endParaRPr lang="en-US" dirty="0">
              <a:solidFill>
                <a:schemeClr val="tx1"/>
              </a:solidFill>
            </a:endParaRPr>
          </a:p>
        </p:txBody>
      </p:sp>
      <p:pic>
        <p:nvPicPr>
          <p:cNvPr id="6" name="图片 5" descr="图片包含 屏幕截图&#10;&#10;已生成极高可信度的说明">
            <a:extLst>
              <a:ext uri="{FF2B5EF4-FFF2-40B4-BE49-F238E27FC236}">
                <a16:creationId xmlns:a16="http://schemas.microsoft.com/office/drawing/2014/main" id="{B8BF1F25-5CA0-4DA7-BF8B-BBCDAC19307E}"/>
              </a:ext>
            </a:extLst>
          </p:cNvPr>
          <p:cNvPicPr>
            <a:picLocks noChangeAspect="1"/>
          </p:cNvPicPr>
          <p:nvPr/>
        </p:nvPicPr>
        <p:blipFill>
          <a:blip r:embed="rId3"/>
          <a:stretch>
            <a:fillRect/>
          </a:stretch>
        </p:blipFill>
        <p:spPr>
          <a:xfrm>
            <a:off x="2789237" y="1973262"/>
            <a:ext cx="9601200" cy="4899018"/>
          </a:xfrm>
          <a:prstGeom prst="rect">
            <a:avLst/>
          </a:prstGeom>
        </p:spPr>
      </p:pic>
    </p:spTree>
    <p:extLst>
      <p:ext uri="{BB962C8B-B14F-4D97-AF65-F5344CB8AC3E}">
        <p14:creationId xmlns:p14="http://schemas.microsoft.com/office/powerpoint/2010/main" val="11288707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1034674"/>
            <a:ext cx="11887200" cy="5129225"/>
          </a:xfrm>
        </p:spPr>
        <p:txBody>
          <a:bodyPr/>
          <a:lstStyle/>
          <a:p>
            <a:pPr>
              <a:lnSpc>
                <a:spcPct val="125000"/>
              </a:lnSpc>
            </a:pPr>
            <a:r>
              <a:rPr lang="zh-CN" altLang="en-US" sz="3000" b="1" dirty="0">
                <a:solidFill>
                  <a:schemeClr val="tx1"/>
                </a:solidFill>
              </a:rPr>
              <a:t>课题背景</a:t>
            </a:r>
            <a:endParaRPr lang="en-US" altLang="zh-CN" sz="3000" b="1" dirty="0">
              <a:solidFill>
                <a:schemeClr val="tx1"/>
              </a:solidFill>
            </a:endParaRPr>
          </a:p>
          <a:p>
            <a:pPr lvl="1">
              <a:lnSpc>
                <a:spcPct val="125000"/>
              </a:lnSpc>
            </a:pPr>
            <a:r>
              <a:rPr lang="zh-CN" altLang="en-US" sz="3000" dirty="0">
                <a:solidFill>
                  <a:schemeClr val="tx1"/>
                </a:solidFill>
              </a:rPr>
              <a:t>语音识别中的序列建模</a:t>
            </a:r>
            <a:endParaRPr lang="en-US" altLang="zh-CN" sz="3000" dirty="0">
              <a:solidFill>
                <a:schemeClr val="tx1"/>
              </a:solidFill>
            </a:endParaRPr>
          </a:p>
          <a:p>
            <a:pPr lvl="1">
              <a:lnSpc>
                <a:spcPct val="125000"/>
              </a:lnSpc>
            </a:pPr>
            <a:r>
              <a:rPr lang="zh-CN" altLang="en-US" sz="3000" dirty="0">
                <a:solidFill>
                  <a:schemeClr val="tx1"/>
                </a:solidFill>
              </a:rPr>
              <a:t>语音识别中的搜索解码</a:t>
            </a:r>
          </a:p>
          <a:p>
            <a:pPr>
              <a:lnSpc>
                <a:spcPct val="125000"/>
              </a:lnSpc>
            </a:pPr>
            <a:r>
              <a:rPr lang="zh-CN" altLang="en-US" sz="3000" b="1" dirty="0">
                <a:solidFill>
                  <a:schemeClr val="tx1"/>
                </a:solidFill>
              </a:rPr>
              <a:t>无词图的序列鉴别性训练</a:t>
            </a:r>
            <a:endParaRPr lang="zh-CN" altLang="en-US" sz="3000" dirty="0">
              <a:solidFill>
                <a:schemeClr val="tx1"/>
              </a:solidFill>
            </a:endParaRPr>
          </a:p>
          <a:p>
            <a:pPr>
              <a:lnSpc>
                <a:spcPct val="125000"/>
              </a:lnSpc>
            </a:pPr>
            <a:r>
              <a:rPr lang="zh-CN" altLang="en-US" sz="3000" b="1" dirty="0">
                <a:solidFill>
                  <a:schemeClr val="tx1"/>
                </a:solidFill>
              </a:rPr>
              <a:t>并行化的搜索解码算法</a:t>
            </a:r>
            <a:endParaRPr lang="en-US" altLang="zh-CN" sz="3000" b="1" dirty="0">
              <a:solidFill>
                <a:schemeClr val="tx1"/>
              </a:solidFill>
            </a:endParaRPr>
          </a:p>
          <a:p>
            <a:pPr>
              <a:lnSpc>
                <a:spcPct val="125000"/>
              </a:lnSpc>
            </a:pPr>
            <a:r>
              <a:rPr lang="zh-CN" altLang="en-US" sz="3000" b="1" dirty="0">
                <a:solidFill>
                  <a:schemeClr val="tx1"/>
                </a:solidFill>
              </a:rPr>
              <a:t>标签同步的搜索解码算法</a:t>
            </a:r>
          </a:p>
          <a:p>
            <a:pPr>
              <a:lnSpc>
                <a:spcPct val="125000"/>
              </a:lnSpc>
            </a:pPr>
            <a:endParaRPr lang="zh-CN" altLang="en-US" sz="5000" b="1" dirty="0">
              <a:solidFill>
                <a:schemeClr val="tx1"/>
              </a:solidFill>
            </a:endParaRPr>
          </a:p>
        </p:txBody>
      </p:sp>
      <p:sp>
        <p:nvSpPr>
          <p:cNvPr id="4" name="Title 3"/>
          <p:cNvSpPr>
            <a:spLocks noGrp="1"/>
          </p:cNvSpPr>
          <p:nvPr>
            <p:ph type="title"/>
          </p:nvPr>
        </p:nvSpPr>
        <p:spPr/>
        <p:txBody>
          <a:bodyPr/>
          <a:lstStyle/>
          <a:p>
            <a:r>
              <a:rPr lang="zh-CN" altLang="en-US" dirty="0">
                <a:solidFill>
                  <a:srgbClr val="0078D7"/>
                </a:solidFill>
              </a:rPr>
              <a:t>提纲</a:t>
            </a:r>
            <a:endParaRPr lang="en-US" dirty="0">
              <a:solidFill>
                <a:srgbClr val="0078D7"/>
              </a:solidFill>
            </a:endParaRPr>
          </a:p>
        </p:txBody>
      </p:sp>
    </p:spTree>
    <p:extLst>
      <p:ext uri="{BB962C8B-B14F-4D97-AF65-F5344CB8AC3E}">
        <p14:creationId xmlns:p14="http://schemas.microsoft.com/office/powerpoint/2010/main" val="70894263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5638799" cy="2960811"/>
          </a:xfrm>
        </p:spPr>
        <p:txBody>
          <a:bodyPr/>
          <a:lstStyle/>
          <a:p>
            <a:r>
              <a:rPr lang="en-US" altLang="zh-CN" dirty="0">
                <a:solidFill>
                  <a:srgbClr val="000000"/>
                </a:solidFill>
                <a:sym typeface="Wingdings" panose="05000000000000000000" pitchFamily="2" charset="2"/>
              </a:rPr>
              <a:t>DNN-HMM</a:t>
            </a:r>
          </a:p>
          <a:p>
            <a:pPr lvl="1"/>
            <a:r>
              <a:rPr lang="en-US" altLang="zh-CN" dirty="0">
                <a:solidFill>
                  <a:srgbClr val="000000"/>
                </a:solidFill>
                <a:sym typeface="Wingdings" panose="05000000000000000000" pitchFamily="2" charset="2"/>
              </a:rPr>
              <a:t>Deep learning: observation probability modeling</a:t>
            </a:r>
          </a:p>
          <a:p>
            <a:pPr lvl="1"/>
            <a:r>
              <a:rPr lang="en-US" altLang="zh-CN" dirty="0">
                <a:solidFill>
                  <a:srgbClr val="000000"/>
                </a:solidFill>
                <a:sym typeface="Wingdings" panose="05000000000000000000" pitchFamily="2" charset="2"/>
              </a:rPr>
              <a:t>HMM: temporal correlation modeling</a:t>
            </a:r>
          </a:p>
          <a:p>
            <a:pPr lvl="1"/>
            <a:endParaRPr lang="en-US" altLang="zh-CN" dirty="0">
              <a:solidFill>
                <a:srgbClr val="000000"/>
              </a:solidFill>
              <a:sym typeface="Wingdings" panose="05000000000000000000" pitchFamily="2" charset="2"/>
            </a:endParaRPr>
          </a:p>
          <a:p>
            <a:pPr lvl="2"/>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基于深度学习的语音识别</a:t>
            </a:r>
            <a:endParaRPr lang="en-US" dirty="0"/>
          </a:p>
        </p:txBody>
      </p:sp>
      <p:pic>
        <p:nvPicPr>
          <p:cNvPr id="14" name="图片 13">
            <a:extLst>
              <a:ext uri="{FF2B5EF4-FFF2-40B4-BE49-F238E27FC236}">
                <a16:creationId xmlns:a16="http://schemas.microsoft.com/office/drawing/2014/main" id="{D5270B7A-C020-4A96-9CEF-3A6D76F9FB82}"/>
              </a:ext>
            </a:extLst>
          </p:cNvPr>
          <p:cNvPicPr>
            <a:picLocks noChangeAspect="1"/>
          </p:cNvPicPr>
          <p:nvPr/>
        </p:nvPicPr>
        <p:blipFill>
          <a:blip r:embed="rId3"/>
          <a:stretch>
            <a:fillRect/>
          </a:stretch>
        </p:blipFill>
        <p:spPr>
          <a:xfrm>
            <a:off x="7437437" y="3080143"/>
            <a:ext cx="3200400" cy="3838603"/>
          </a:xfrm>
          <a:prstGeom prst="rect">
            <a:avLst/>
          </a:prstGeom>
        </p:spPr>
      </p:pic>
      <p:pic>
        <p:nvPicPr>
          <p:cNvPr id="17" name="图片 16">
            <a:extLst>
              <a:ext uri="{FF2B5EF4-FFF2-40B4-BE49-F238E27FC236}">
                <a16:creationId xmlns:a16="http://schemas.microsoft.com/office/drawing/2014/main" id="{B77FFE9F-3F7F-42C8-9864-BC2D43A50F7A}"/>
              </a:ext>
            </a:extLst>
          </p:cNvPr>
          <p:cNvPicPr>
            <a:picLocks noChangeAspect="1"/>
          </p:cNvPicPr>
          <p:nvPr/>
        </p:nvPicPr>
        <p:blipFill>
          <a:blip r:embed="rId4"/>
          <a:stretch>
            <a:fillRect/>
          </a:stretch>
        </p:blipFill>
        <p:spPr>
          <a:xfrm>
            <a:off x="1570037" y="4155966"/>
            <a:ext cx="4495800" cy="2574676"/>
          </a:xfrm>
          <a:prstGeom prst="rect">
            <a:avLst/>
          </a:prstGeom>
        </p:spPr>
      </p:pic>
      <p:sp>
        <p:nvSpPr>
          <p:cNvPr id="18" name="左大括号 17">
            <a:extLst>
              <a:ext uri="{FF2B5EF4-FFF2-40B4-BE49-F238E27FC236}">
                <a16:creationId xmlns:a16="http://schemas.microsoft.com/office/drawing/2014/main" id="{F1432B30-15BF-4ADE-A3BC-CF4D9CE34ADD}"/>
              </a:ext>
            </a:extLst>
          </p:cNvPr>
          <p:cNvSpPr/>
          <p:nvPr/>
        </p:nvSpPr>
        <p:spPr>
          <a:xfrm>
            <a:off x="6523038" y="3497262"/>
            <a:ext cx="622807" cy="3048000"/>
          </a:xfrm>
          <a:prstGeom prst="leftBrace">
            <a:avLst>
              <a:gd name="adj1" fmla="val 8333"/>
              <a:gd name="adj2" fmla="val 29756"/>
            </a:avLst>
          </a:prstGeom>
          <a:ln w="19050">
            <a:headEnd type="none"/>
            <a:tailEnd type="non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9667749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954929"/>
          </a:xfrm>
        </p:spPr>
        <p:txBody>
          <a:bodyPr/>
          <a:lstStyle/>
          <a:p>
            <a:r>
              <a:rPr lang="zh-CN" altLang="en-US" dirty="0">
                <a:solidFill>
                  <a:schemeClr val="tx1"/>
                </a:solidFill>
              </a:rPr>
              <a:t>用于建模每一个声学单元</a:t>
            </a:r>
            <a:endParaRPr lang="en-US" altLang="zh-CN" dirty="0">
              <a:solidFill>
                <a:schemeClr val="tx1"/>
              </a:solidFill>
            </a:endParaRPr>
          </a:p>
          <a:p>
            <a:pPr lvl="1"/>
            <a:r>
              <a:rPr lang="zh-CN" altLang="en-US" sz="3000" dirty="0">
                <a:solidFill>
                  <a:schemeClr val="tx1"/>
                </a:solidFill>
              </a:rPr>
              <a:t>三音素</a:t>
            </a:r>
            <a:r>
              <a:rPr lang="en-US" altLang="zh-CN" sz="3000" dirty="0">
                <a:solidFill>
                  <a:schemeClr val="tx1"/>
                </a:solidFill>
              </a:rPr>
              <a:t>tri-phone</a:t>
            </a:r>
          </a:p>
          <a:p>
            <a:endParaRPr lang="en-US" altLang="zh-CN" dirty="0">
              <a:solidFill>
                <a:schemeClr val="tx1"/>
              </a:solidFill>
            </a:endParaRPr>
          </a:p>
          <a:p>
            <a:r>
              <a:rPr lang="zh-CN" altLang="en-US" dirty="0">
                <a:solidFill>
                  <a:schemeClr val="tx1"/>
                </a:solidFill>
              </a:rPr>
              <a:t>状态转移概率</a:t>
            </a:r>
            <a:endParaRPr lang="en-US" altLang="zh-CN" dirty="0">
              <a:solidFill>
                <a:schemeClr val="tx1"/>
              </a:solidFill>
            </a:endParaRPr>
          </a:p>
          <a:p>
            <a:endParaRPr lang="en-US" dirty="0">
              <a:solidFill>
                <a:schemeClr val="tx1"/>
              </a:solidFill>
            </a:endParaRPr>
          </a:p>
          <a:p>
            <a:r>
              <a:rPr lang="zh-CN" altLang="en-US" dirty="0">
                <a:solidFill>
                  <a:schemeClr val="tx1"/>
                </a:solidFill>
              </a:rPr>
              <a:t>状态输出概率</a:t>
            </a:r>
            <a:endParaRPr lang="en-US" dirty="0">
              <a:solidFill>
                <a:schemeClr val="tx1"/>
              </a:solidFill>
            </a:endParaRPr>
          </a:p>
        </p:txBody>
      </p:sp>
      <p:sp>
        <p:nvSpPr>
          <p:cNvPr id="3" name="Title 2"/>
          <p:cNvSpPr>
            <a:spLocks noGrp="1"/>
          </p:cNvSpPr>
          <p:nvPr>
            <p:ph type="title"/>
          </p:nvPr>
        </p:nvSpPr>
        <p:spPr/>
        <p:txBody>
          <a:bodyPr/>
          <a:lstStyle/>
          <a:p>
            <a:r>
              <a:rPr lang="zh-CN" altLang="en-US" dirty="0">
                <a:solidFill>
                  <a:srgbClr val="0078D7"/>
                </a:solidFill>
              </a:rPr>
              <a:t>语音识别中的隐马尔科夫模型</a:t>
            </a:r>
            <a:endParaRPr lang="en-US" dirty="0">
              <a:solidFill>
                <a:srgbClr val="0078D7"/>
              </a:solidFill>
            </a:endParaRPr>
          </a:p>
        </p:txBody>
      </p:sp>
      <p:pic>
        <p:nvPicPr>
          <p:cNvPr id="6" name="图片 5">
            <a:extLst>
              <a:ext uri="{FF2B5EF4-FFF2-40B4-BE49-F238E27FC236}">
                <a16:creationId xmlns:a16="http://schemas.microsoft.com/office/drawing/2014/main" id="{52991AB2-823B-41EF-9F50-2E3F51BD58D5}"/>
              </a:ext>
            </a:extLst>
          </p:cNvPr>
          <p:cNvPicPr>
            <a:picLocks noChangeAspect="1"/>
          </p:cNvPicPr>
          <p:nvPr/>
        </p:nvPicPr>
        <p:blipFill>
          <a:blip r:embed="rId3"/>
          <a:stretch>
            <a:fillRect/>
          </a:stretch>
        </p:blipFill>
        <p:spPr>
          <a:xfrm>
            <a:off x="5693459" y="2663330"/>
            <a:ext cx="6468378" cy="4096322"/>
          </a:xfrm>
          <a:prstGeom prst="rect">
            <a:avLst/>
          </a:prstGeom>
        </p:spPr>
      </p:pic>
      <p:cxnSp>
        <p:nvCxnSpPr>
          <p:cNvPr id="8" name="直接箭头连接符 7">
            <a:extLst>
              <a:ext uri="{FF2B5EF4-FFF2-40B4-BE49-F238E27FC236}">
                <a16:creationId xmlns:a16="http://schemas.microsoft.com/office/drawing/2014/main" id="{132272CE-D2A9-454F-B4D7-6630C7ECA6BE}"/>
              </a:ext>
            </a:extLst>
          </p:cNvPr>
          <p:cNvCxnSpPr>
            <a:cxnSpLocks/>
          </p:cNvCxnSpPr>
          <p:nvPr/>
        </p:nvCxnSpPr>
        <p:spPr>
          <a:xfrm flipV="1">
            <a:off x="3856037" y="3364459"/>
            <a:ext cx="28956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6115EFA-5D57-4626-881F-5E1C57D7C136}"/>
              </a:ext>
            </a:extLst>
          </p:cNvPr>
          <p:cNvCxnSpPr>
            <a:cxnSpLocks/>
          </p:cNvCxnSpPr>
          <p:nvPr/>
        </p:nvCxnSpPr>
        <p:spPr>
          <a:xfrm flipV="1">
            <a:off x="3856037" y="4790789"/>
            <a:ext cx="2362200" cy="1"/>
          </a:xfrm>
          <a:prstGeom prst="straightConnector1">
            <a:avLst/>
          </a:prstGeom>
          <a:ln w="28575">
            <a:solidFill>
              <a:srgbClr val="0078D7"/>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078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738664"/>
          </a:xfrm>
        </p:spPr>
        <p:txBody>
          <a:bodyPr/>
          <a:lstStyle/>
          <a:p>
            <a:r>
              <a:rPr lang="zh-CN" altLang="en-US" dirty="0">
                <a:solidFill>
                  <a:srgbClr val="000000"/>
                </a:solidFill>
                <a:sym typeface="Wingdings" panose="05000000000000000000" pitchFamily="2" charset="2"/>
              </a:rPr>
              <a:t>初衷</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端到端的语音识别</a:t>
            </a:r>
            <a:endParaRPr lang="en-US" dirty="0"/>
          </a:p>
        </p:txBody>
      </p:sp>
      <p:graphicFrame>
        <p:nvGraphicFramePr>
          <p:cNvPr id="4" name="内容占位符 7">
            <a:extLst>
              <a:ext uri="{FF2B5EF4-FFF2-40B4-BE49-F238E27FC236}">
                <a16:creationId xmlns:a16="http://schemas.microsoft.com/office/drawing/2014/main" id="{5C6F2CF0-1716-4C69-B579-0AD71DEACCA9}"/>
              </a:ext>
            </a:extLst>
          </p:cNvPr>
          <p:cNvGraphicFramePr>
            <a:graphicFrameLocks/>
          </p:cNvGraphicFramePr>
          <p:nvPr>
            <p:extLst>
              <p:ext uri="{D42A27DB-BD31-4B8C-83A1-F6EECF244321}">
                <p14:modId xmlns:p14="http://schemas.microsoft.com/office/powerpoint/2010/main" val="36051492"/>
              </p:ext>
            </p:extLst>
          </p:nvPr>
        </p:nvGraphicFramePr>
        <p:xfrm>
          <a:off x="1646237" y="1730588"/>
          <a:ext cx="8820150" cy="2736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组合 4">
            <a:extLst>
              <a:ext uri="{FF2B5EF4-FFF2-40B4-BE49-F238E27FC236}">
                <a16:creationId xmlns:a16="http://schemas.microsoft.com/office/drawing/2014/main" id="{D56BF38F-0DC3-47B7-ADAF-E55CDC6D9D4F}"/>
              </a:ext>
            </a:extLst>
          </p:cNvPr>
          <p:cNvGrpSpPr/>
          <p:nvPr/>
        </p:nvGrpSpPr>
        <p:grpSpPr>
          <a:xfrm>
            <a:off x="2222037" y="4682916"/>
            <a:ext cx="3090417" cy="1385178"/>
            <a:chOff x="1073890" y="5372505"/>
            <a:chExt cx="3090417" cy="1385178"/>
          </a:xfrm>
        </p:grpSpPr>
        <p:sp>
          <p:nvSpPr>
            <p:cNvPr id="6" name="任意多边形: 形状 5">
              <a:extLst>
                <a:ext uri="{FF2B5EF4-FFF2-40B4-BE49-F238E27FC236}">
                  <a16:creationId xmlns:a16="http://schemas.microsoft.com/office/drawing/2014/main" id="{6B7B97BA-7A81-4E05-8C22-63F4B1EBF360}"/>
                </a:ext>
              </a:extLst>
            </p:cNvPr>
            <p:cNvSpPr/>
            <p:nvPr/>
          </p:nvSpPr>
          <p:spPr>
            <a:xfrm>
              <a:off x="1830489" y="5923630"/>
              <a:ext cx="876871" cy="374656"/>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65" h="162029">
                  <a:moveTo>
                    <a:pt x="0" y="70725"/>
                  </a:moveTo>
                  <a:cubicBezTo>
                    <a:pt x="174625" y="-5475"/>
                    <a:pt x="137583" y="-7592"/>
                    <a:pt x="177800" y="7225"/>
                  </a:cubicBezTo>
                  <a:cubicBezTo>
                    <a:pt x="218017" y="22042"/>
                    <a:pt x="205317" y="155392"/>
                    <a:pt x="241300" y="159625"/>
                  </a:cubicBezTo>
                  <a:cubicBezTo>
                    <a:pt x="277283" y="163858"/>
                    <a:pt x="359833" y="34742"/>
                    <a:pt x="393700" y="32625"/>
                  </a:cubicBezTo>
                  <a:cubicBezTo>
                    <a:pt x="427567" y="30508"/>
                    <a:pt x="406400" y="149042"/>
                    <a:pt x="444500" y="146925"/>
                  </a:cubicBezTo>
                  <a:cubicBezTo>
                    <a:pt x="482600" y="144808"/>
                    <a:pt x="591479" y="17693"/>
                    <a:pt x="622300" y="19925"/>
                  </a:cubicBezTo>
                  <a:cubicBezTo>
                    <a:pt x="653121" y="22157"/>
                    <a:pt x="581164" y="147333"/>
                    <a:pt x="629425" y="160319"/>
                  </a:cubicBezTo>
                  <a:cubicBezTo>
                    <a:pt x="677686" y="173305"/>
                    <a:pt x="898106" y="108424"/>
                    <a:pt x="911865" y="97841"/>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cxnSp>
          <p:nvCxnSpPr>
            <p:cNvPr id="7" name="直接箭头连接符 6">
              <a:extLst>
                <a:ext uri="{FF2B5EF4-FFF2-40B4-BE49-F238E27FC236}">
                  <a16:creationId xmlns:a16="http://schemas.microsoft.com/office/drawing/2014/main" id="{6A6457F7-BB0B-4934-A233-68096B42BD68}"/>
                </a:ext>
              </a:extLst>
            </p:cNvPr>
            <p:cNvCxnSpPr>
              <a:cxnSpLocks/>
            </p:cNvCxnSpPr>
            <p:nvPr/>
          </p:nvCxnSpPr>
          <p:spPr>
            <a:xfrm flipV="1">
              <a:off x="1830489" y="5596279"/>
              <a:ext cx="799336" cy="174951"/>
            </a:xfrm>
            <a:prstGeom prst="straightConnector1">
              <a:avLst/>
            </a:prstGeom>
            <a:noFill/>
            <a:ln w="28575" cap="flat" cmpd="sng" algn="ctr">
              <a:solidFill>
                <a:srgbClr val="92D050"/>
              </a:solidFill>
              <a:prstDash val="solid"/>
              <a:tailEnd type="arrow"/>
            </a:ln>
            <a:effectLst/>
          </p:spPr>
        </p:cxnSp>
        <p:sp>
          <p:nvSpPr>
            <p:cNvPr id="8" name="文本框 7">
              <a:extLst>
                <a:ext uri="{FF2B5EF4-FFF2-40B4-BE49-F238E27FC236}">
                  <a16:creationId xmlns:a16="http://schemas.microsoft.com/office/drawing/2014/main" id="{C8F2461A-47A2-43EA-B1AA-0DD482BA1C45}"/>
                </a:ext>
              </a:extLst>
            </p:cNvPr>
            <p:cNvSpPr txBox="1"/>
            <p:nvPr/>
          </p:nvSpPr>
          <p:spPr>
            <a:xfrm>
              <a:off x="2697239" y="5372505"/>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pic>
          <p:nvPicPr>
            <p:cNvPr id="9" name="图片 8" descr="屏幕剪辑">
              <a:extLst>
                <a:ext uri="{FF2B5EF4-FFF2-40B4-BE49-F238E27FC236}">
                  <a16:creationId xmlns:a16="http://schemas.microsoft.com/office/drawing/2014/main" id="{A9E5DBDB-9965-4A59-A6F2-49841D36084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3890" y="5429118"/>
              <a:ext cx="602202" cy="1243465"/>
            </a:xfrm>
            <a:prstGeom prst="rect">
              <a:avLst/>
            </a:prstGeom>
          </p:spPr>
        </p:pic>
        <p:sp>
          <p:nvSpPr>
            <p:cNvPr id="10" name="文本框 9">
              <a:extLst>
                <a:ext uri="{FF2B5EF4-FFF2-40B4-BE49-F238E27FC236}">
                  <a16:creationId xmlns:a16="http://schemas.microsoft.com/office/drawing/2014/main" id="{B1A9DCEE-507D-4373-8BBC-D92260CB5177}"/>
                </a:ext>
              </a:extLst>
            </p:cNvPr>
            <p:cNvSpPr txBox="1"/>
            <p:nvPr/>
          </p:nvSpPr>
          <p:spPr>
            <a:xfrm>
              <a:off x="2707360" y="5981245"/>
              <a:ext cx="671979"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CAR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11" name="直接箭头连接符 10">
              <a:extLst>
                <a:ext uri="{FF2B5EF4-FFF2-40B4-BE49-F238E27FC236}">
                  <a16:creationId xmlns:a16="http://schemas.microsoft.com/office/drawing/2014/main" id="{B0CA1976-2A0B-441D-B97C-22D6850D3927}"/>
                </a:ext>
              </a:extLst>
            </p:cNvPr>
            <p:cNvCxnSpPr>
              <a:cxnSpLocks/>
              <a:endCxn id="10" idx="0"/>
            </p:cNvCxnSpPr>
            <p:nvPr/>
          </p:nvCxnSpPr>
          <p:spPr>
            <a:xfrm flipH="1">
              <a:off x="3043350" y="5778103"/>
              <a:ext cx="165810" cy="203142"/>
            </a:xfrm>
            <a:prstGeom prst="straightConnector1">
              <a:avLst/>
            </a:prstGeom>
            <a:noFill/>
            <a:ln w="28575" cap="flat" cmpd="sng" algn="ctr">
              <a:solidFill>
                <a:srgbClr val="92D050"/>
              </a:solidFill>
              <a:prstDash val="solid"/>
              <a:tailEnd type="arrow"/>
            </a:ln>
            <a:effectLst/>
          </p:spPr>
        </p:cxnSp>
        <p:sp>
          <p:nvSpPr>
            <p:cNvPr id="12" name="任意多边形: 形状 11">
              <a:extLst>
                <a:ext uri="{FF2B5EF4-FFF2-40B4-BE49-F238E27FC236}">
                  <a16:creationId xmlns:a16="http://schemas.microsoft.com/office/drawing/2014/main" id="{0D9603EB-D801-4864-9B44-93DE081A045F}"/>
                </a:ext>
              </a:extLst>
            </p:cNvPr>
            <p:cNvSpPr/>
            <p:nvPr/>
          </p:nvSpPr>
          <p:spPr>
            <a:xfrm>
              <a:off x="1820369" y="6380315"/>
              <a:ext cx="826071" cy="373267"/>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 name="connsiteX0" fmla="*/ 0 w 911865"/>
                <a:gd name="connsiteY0" fmla="*/ 84668 h 175972"/>
                <a:gd name="connsiteX1" fmla="*/ 58939 w 911865"/>
                <a:gd name="connsiteY1" fmla="*/ 4691 h 175972"/>
                <a:gd name="connsiteX2" fmla="*/ 241300 w 911865"/>
                <a:gd name="connsiteY2" fmla="*/ 173568 h 175972"/>
                <a:gd name="connsiteX3" fmla="*/ 393700 w 911865"/>
                <a:gd name="connsiteY3" fmla="*/ 46568 h 175972"/>
                <a:gd name="connsiteX4" fmla="*/ 444500 w 911865"/>
                <a:gd name="connsiteY4" fmla="*/ 160868 h 175972"/>
                <a:gd name="connsiteX5" fmla="*/ 622300 w 911865"/>
                <a:gd name="connsiteY5" fmla="*/ 33868 h 175972"/>
                <a:gd name="connsiteX6" fmla="*/ 629425 w 911865"/>
                <a:gd name="connsiteY6" fmla="*/ 174262 h 175972"/>
                <a:gd name="connsiteX7" fmla="*/ 911865 w 911865"/>
                <a:gd name="connsiteY7" fmla="*/ 111784 h 175972"/>
                <a:gd name="connsiteX0" fmla="*/ 0 w 911865"/>
                <a:gd name="connsiteY0" fmla="*/ 81250 h 172554"/>
                <a:gd name="connsiteX1" fmla="*/ 58939 w 911865"/>
                <a:gd name="connsiteY1" fmla="*/ 1273 h 172554"/>
                <a:gd name="connsiteX2" fmla="*/ 214887 w 911865"/>
                <a:gd name="connsiteY2" fmla="*/ 32839 h 172554"/>
                <a:gd name="connsiteX3" fmla="*/ 393700 w 911865"/>
                <a:gd name="connsiteY3" fmla="*/ 43150 h 172554"/>
                <a:gd name="connsiteX4" fmla="*/ 444500 w 911865"/>
                <a:gd name="connsiteY4" fmla="*/ 157450 h 172554"/>
                <a:gd name="connsiteX5" fmla="*/ 622300 w 911865"/>
                <a:gd name="connsiteY5" fmla="*/ 30450 h 172554"/>
                <a:gd name="connsiteX6" fmla="*/ 629425 w 911865"/>
                <a:gd name="connsiteY6" fmla="*/ 170844 h 172554"/>
                <a:gd name="connsiteX7" fmla="*/ 911865 w 911865"/>
                <a:gd name="connsiteY7" fmla="*/ 108366 h 172554"/>
                <a:gd name="connsiteX0" fmla="*/ 0 w 911865"/>
                <a:gd name="connsiteY0" fmla="*/ 60834 h 162363"/>
                <a:gd name="connsiteX1" fmla="*/ 72146 w 911865"/>
                <a:gd name="connsiteY1" fmla="*/ 162107 h 162363"/>
                <a:gd name="connsiteX2" fmla="*/ 214887 w 911865"/>
                <a:gd name="connsiteY2" fmla="*/ 12423 h 162363"/>
                <a:gd name="connsiteX3" fmla="*/ 393700 w 911865"/>
                <a:gd name="connsiteY3" fmla="*/ 22734 h 162363"/>
                <a:gd name="connsiteX4" fmla="*/ 444500 w 911865"/>
                <a:gd name="connsiteY4" fmla="*/ 137034 h 162363"/>
                <a:gd name="connsiteX5" fmla="*/ 622300 w 911865"/>
                <a:gd name="connsiteY5" fmla="*/ 10034 h 162363"/>
                <a:gd name="connsiteX6" fmla="*/ 629425 w 911865"/>
                <a:gd name="connsiteY6" fmla="*/ 150428 h 162363"/>
                <a:gd name="connsiteX7" fmla="*/ 911865 w 911865"/>
                <a:gd name="connsiteY7" fmla="*/ 87950 h 162363"/>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629425 w 911865"/>
                <a:gd name="connsiteY6" fmla="*/ 149493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622300 w 911865"/>
                <a:gd name="connsiteY5" fmla="*/ 9099 h 161428"/>
                <a:gd name="connsiteX6" fmla="*/ 761493 w 911865"/>
                <a:gd name="connsiteY6" fmla="*/ 28660 h 161428"/>
                <a:gd name="connsiteX7" fmla="*/ 911865 w 911865"/>
                <a:gd name="connsiteY7" fmla="*/ 87015 h 161428"/>
                <a:gd name="connsiteX0" fmla="*/ 0 w 911865"/>
                <a:gd name="connsiteY0" fmla="*/ 59899 h 161428"/>
                <a:gd name="connsiteX1" fmla="*/ 72146 w 911865"/>
                <a:gd name="connsiteY1" fmla="*/ 161172 h 161428"/>
                <a:gd name="connsiteX2" fmla="*/ 214887 w 911865"/>
                <a:gd name="connsiteY2" fmla="*/ 11488 h 161428"/>
                <a:gd name="connsiteX3" fmla="*/ 393700 w 911865"/>
                <a:gd name="connsiteY3" fmla="*/ 21799 h 161428"/>
                <a:gd name="connsiteX4" fmla="*/ 259605 w 911865"/>
                <a:gd name="connsiteY4" fmla="*/ 114129 h 161428"/>
                <a:gd name="connsiteX5" fmla="*/ 595886 w 911865"/>
                <a:gd name="connsiteY5" fmla="*/ 157394 h 161428"/>
                <a:gd name="connsiteX6" fmla="*/ 761493 w 911865"/>
                <a:gd name="connsiteY6" fmla="*/ 28660 h 161428"/>
                <a:gd name="connsiteX7" fmla="*/ 911865 w 911865"/>
                <a:gd name="connsiteY7" fmla="*/ 87015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595886 w 819417"/>
                <a:gd name="connsiteY5" fmla="*/ 157394 h 161428"/>
                <a:gd name="connsiteX6" fmla="*/ 761493 w 819417"/>
                <a:gd name="connsiteY6" fmla="*/ 28660 h 161428"/>
                <a:gd name="connsiteX7" fmla="*/ 819417 w 819417"/>
                <a:gd name="connsiteY7" fmla="*/ 92507 h 161428"/>
                <a:gd name="connsiteX0" fmla="*/ 0 w 819417"/>
                <a:gd name="connsiteY0" fmla="*/ 59899 h 161428"/>
                <a:gd name="connsiteX1" fmla="*/ 72146 w 819417"/>
                <a:gd name="connsiteY1" fmla="*/ 161172 h 161428"/>
                <a:gd name="connsiteX2" fmla="*/ 214887 w 819417"/>
                <a:gd name="connsiteY2" fmla="*/ 11488 h 161428"/>
                <a:gd name="connsiteX3" fmla="*/ 393700 w 819417"/>
                <a:gd name="connsiteY3" fmla="*/ 21799 h 161428"/>
                <a:gd name="connsiteX4" fmla="*/ 259605 w 819417"/>
                <a:gd name="connsiteY4" fmla="*/ 114129 h 161428"/>
                <a:gd name="connsiteX5" fmla="*/ 358163 w 819417"/>
                <a:gd name="connsiteY5" fmla="*/ 151901 h 161428"/>
                <a:gd name="connsiteX6" fmla="*/ 761493 w 819417"/>
                <a:gd name="connsiteY6" fmla="*/ 28660 h 161428"/>
                <a:gd name="connsiteX7" fmla="*/ 819417 w 819417"/>
                <a:gd name="connsiteY7" fmla="*/ 92507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761493 w 859037"/>
                <a:gd name="connsiteY6" fmla="*/ 28660 h 161428"/>
                <a:gd name="connsiteX7" fmla="*/ 859037 w 859037"/>
                <a:gd name="connsiteY7" fmla="*/ 125461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603011 w 859037"/>
                <a:gd name="connsiteY6" fmla="*/ 39645 h 161428"/>
                <a:gd name="connsiteX7" fmla="*/ 859037 w 859037"/>
                <a:gd name="connsiteY7" fmla="*/ 125461 h 161428"/>
                <a:gd name="connsiteX0" fmla="*/ 0 w 898657"/>
                <a:gd name="connsiteY0" fmla="*/ 59899 h 161428"/>
                <a:gd name="connsiteX1" fmla="*/ 72146 w 898657"/>
                <a:gd name="connsiteY1" fmla="*/ 161172 h 161428"/>
                <a:gd name="connsiteX2" fmla="*/ 214887 w 898657"/>
                <a:gd name="connsiteY2" fmla="*/ 11488 h 161428"/>
                <a:gd name="connsiteX3" fmla="*/ 393700 w 898657"/>
                <a:gd name="connsiteY3" fmla="*/ 21799 h 161428"/>
                <a:gd name="connsiteX4" fmla="*/ 259605 w 898657"/>
                <a:gd name="connsiteY4" fmla="*/ 114129 h 161428"/>
                <a:gd name="connsiteX5" fmla="*/ 358163 w 898657"/>
                <a:gd name="connsiteY5" fmla="*/ 151901 h 161428"/>
                <a:gd name="connsiteX6" fmla="*/ 603011 w 898657"/>
                <a:gd name="connsiteY6" fmla="*/ 39645 h 161428"/>
                <a:gd name="connsiteX7" fmla="*/ 898657 w 898657"/>
                <a:gd name="connsiteY7" fmla="*/ 92506 h 161428"/>
                <a:gd name="connsiteX0" fmla="*/ 0 w 819416"/>
                <a:gd name="connsiteY0" fmla="*/ 59899 h 161428"/>
                <a:gd name="connsiteX1" fmla="*/ 72146 w 819416"/>
                <a:gd name="connsiteY1" fmla="*/ 161172 h 161428"/>
                <a:gd name="connsiteX2" fmla="*/ 214887 w 819416"/>
                <a:gd name="connsiteY2" fmla="*/ 11488 h 161428"/>
                <a:gd name="connsiteX3" fmla="*/ 393700 w 819416"/>
                <a:gd name="connsiteY3" fmla="*/ 21799 h 161428"/>
                <a:gd name="connsiteX4" fmla="*/ 259605 w 819416"/>
                <a:gd name="connsiteY4" fmla="*/ 114129 h 161428"/>
                <a:gd name="connsiteX5" fmla="*/ 358163 w 819416"/>
                <a:gd name="connsiteY5" fmla="*/ 151901 h 161428"/>
                <a:gd name="connsiteX6" fmla="*/ 603011 w 819416"/>
                <a:gd name="connsiteY6" fmla="*/ 39645 h 161428"/>
                <a:gd name="connsiteX7" fmla="*/ 819416 w 819416"/>
                <a:gd name="connsiteY7" fmla="*/ 147430 h 161428"/>
                <a:gd name="connsiteX0" fmla="*/ 0 w 926114"/>
                <a:gd name="connsiteY0" fmla="*/ 59899 h 161428"/>
                <a:gd name="connsiteX1" fmla="*/ 72146 w 926114"/>
                <a:gd name="connsiteY1" fmla="*/ 161172 h 161428"/>
                <a:gd name="connsiteX2" fmla="*/ 214887 w 926114"/>
                <a:gd name="connsiteY2" fmla="*/ 11488 h 161428"/>
                <a:gd name="connsiteX3" fmla="*/ 393700 w 926114"/>
                <a:gd name="connsiteY3" fmla="*/ 21799 h 161428"/>
                <a:gd name="connsiteX4" fmla="*/ 259605 w 926114"/>
                <a:gd name="connsiteY4" fmla="*/ 114129 h 161428"/>
                <a:gd name="connsiteX5" fmla="*/ 358163 w 926114"/>
                <a:gd name="connsiteY5" fmla="*/ 151901 h 161428"/>
                <a:gd name="connsiteX6" fmla="*/ 906768 w 926114"/>
                <a:gd name="connsiteY6" fmla="*/ 23168 h 161428"/>
                <a:gd name="connsiteX7" fmla="*/ 819416 w 926114"/>
                <a:gd name="connsiteY7" fmla="*/ 147430 h 161428"/>
                <a:gd name="connsiteX0" fmla="*/ 0 w 837104"/>
                <a:gd name="connsiteY0" fmla="*/ 59899 h 161428"/>
                <a:gd name="connsiteX1" fmla="*/ 72146 w 837104"/>
                <a:gd name="connsiteY1" fmla="*/ 161172 h 161428"/>
                <a:gd name="connsiteX2" fmla="*/ 214887 w 837104"/>
                <a:gd name="connsiteY2" fmla="*/ 11488 h 161428"/>
                <a:gd name="connsiteX3" fmla="*/ 393700 w 837104"/>
                <a:gd name="connsiteY3" fmla="*/ 21799 h 161428"/>
                <a:gd name="connsiteX4" fmla="*/ 259605 w 837104"/>
                <a:gd name="connsiteY4" fmla="*/ 114129 h 161428"/>
                <a:gd name="connsiteX5" fmla="*/ 358163 w 837104"/>
                <a:gd name="connsiteY5" fmla="*/ 151901 h 161428"/>
                <a:gd name="connsiteX6" fmla="*/ 801113 w 837104"/>
                <a:gd name="connsiteY6" fmla="*/ 12183 h 161428"/>
                <a:gd name="connsiteX7" fmla="*/ 819416 w 837104"/>
                <a:gd name="connsiteY7" fmla="*/ 147430 h 161428"/>
                <a:gd name="connsiteX0" fmla="*/ 0 w 859037"/>
                <a:gd name="connsiteY0" fmla="*/ 59899 h 161428"/>
                <a:gd name="connsiteX1" fmla="*/ 72146 w 859037"/>
                <a:gd name="connsiteY1" fmla="*/ 161172 h 161428"/>
                <a:gd name="connsiteX2" fmla="*/ 214887 w 859037"/>
                <a:gd name="connsiteY2" fmla="*/ 11488 h 161428"/>
                <a:gd name="connsiteX3" fmla="*/ 393700 w 859037"/>
                <a:gd name="connsiteY3" fmla="*/ 21799 h 161428"/>
                <a:gd name="connsiteX4" fmla="*/ 259605 w 859037"/>
                <a:gd name="connsiteY4" fmla="*/ 114129 h 161428"/>
                <a:gd name="connsiteX5" fmla="*/ 358163 w 859037"/>
                <a:gd name="connsiteY5" fmla="*/ 151901 h 161428"/>
                <a:gd name="connsiteX6" fmla="*/ 801113 w 859037"/>
                <a:gd name="connsiteY6" fmla="*/ 12183 h 161428"/>
                <a:gd name="connsiteX7" fmla="*/ 859037 w 859037"/>
                <a:gd name="connsiteY7" fmla="*/ 76029 h 16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9037" h="161428">
                  <a:moveTo>
                    <a:pt x="0" y="59899"/>
                  </a:moveTo>
                  <a:cubicBezTo>
                    <a:pt x="174625" y="-16301"/>
                    <a:pt x="36332" y="169240"/>
                    <a:pt x="72146" y="161172"/>
                  </a:cubicBezTo>
                  <a:cubicBezTo>
                    <a:pt x="107960" y="153104"/>
                    <a:pt x="161295" y="34717"/>
                    <a:pt x="214887" y="11488"/>
                  </a:cubicBezTo>
                  <a:cubicBezTo>
                    <a:pt x="268479" y="-11741"/>
                    <a:pt x="386247" y="4692"/>
                    <a:pt x="393700" y="21799"/>
                  </a:cubicBezTo>
                  <a:cubicBezTo>
                    <a:pt x="401153" y="38906"/>
                    <a:pt x="265528" y="92445"/>
                    <a:pt x="259605" y="114129"/>
                  </a:cubicBezTo>
                  <a:cubicBezTo>
                    <a:pt x="253682" y="135813"/>
                    <a:pt x="267912" y="168892"/>
                    <a:pt x="358163" y="151901"/>
                  </a:cubicBezTo>
                  <a:cubicBezTo>
                    <a:pt x="448414" y="134910"/>
                    <a:pt x="717634" y="24828"/>
                    <a:pt x="801113" y="12183"/>
                  </a:cubicBezTo>
                  <a:cubicBezTo>
                    <a:pt x="884592" y="-462"/>
                    <a:pt x="845278" y="86612"/>
                    <a:pt x="859037" y="76029"/>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13" name="文本框 12">
              <a:extLst>
                <a:ext uri="{FF2B5EF4-FFF2-40B4-BE49-F238E27FC236}">
                  <a16:creationId xmlns:a16="http://schemas.microsoft.com/office/drawing/2014/main" id="{00CCD105-C327-4E87-AF5E-59990908DEEF}"/>
                </a:ext>
              </a:extLst>
            </p:cNvPr>
            <p:cNvSpPr txBox="1"/>
            <p:nvPr/>
          </p:nvSpPr>
          <p:spPr>
            <a:xfrm>
              <a:off x="2646440" y="6388351"/>
              <a:ext cx="1172244"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C + A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grpSp>
    </p:spTree>
    <p:extLst>
      <p:ext uri="{BB962C8B-B14F-4D97-AF65-F5344CB8AC3E}">
        <p14:creationId xmlns:p14="http://schemas.microsoft.com/office/powerpoint/2010/main" val="32322444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738664"/>
          </a:xfrm>
        </p:spPr>
        <p:txBody>
          <a:bodyPr/>
          <a:lstStyle/>
          <a:p>
            <a:r>
              <a:rPr lang="zh-CN" altLang="en-US" dirty="0">
                <a:solidFill>
                  <a:srgbClr val="000000"/>
                </a:solidFill>
                <a:sym typeface="Wingdings" panose="05000000000000000000" pitchFamily="2" charset="2"/>
              </a:rPr>
              <a:t>初衷</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端到端的语音识别</a:t>
            </a:r>
            <a:endParaRPr lang="en-US" dirty="0"/>
          </a:p>
        </p:txBody>
      </p:sp>
      <p:grpSp>
        <p:nvGrpSpPr>
          <p:cNvPr id="15" name="组合 14">
            <a:extLst>
              <a:ext uri="{FF2B5EF4-FFF2-40B4-BE49-F238E27FC236}">
                <a16:creationId xmlns:a16="http://schemas.microsoft.com/office/drawing/2014/main" id="{2D7A6A9A-9D7E-4A58-BE37-B5728F3B6570}"/>
              </a:ext>
            </a:extLst>
          </p:cNvPr>
          <p:cNvGrpSpPr/>
          <p:nvPr/>
        </p:nvGrpSpPr>
        <p:grpSpPr>
          <a:xfrm>
            <a:off x="1269536" y="4624033"/>
            <a:ext cx="9901701" cy="1768829"/>
            <a:chOff x="1269536" y="4624033"/>
            <a:chExt cx="9901701" cy="1768829"/>
          </a:xfrm>
        </p:grpSpPr>
        <p:grpSp>
          <p:nvGrpSpPr>
            <p:cNvPr id="3" name="组合 2">
              <a:extLst>
                <a:ext uri="{FF2B5EF4-FFF2-40B4-BE49-F238E27FC236}">
                  <a16:creationId xmlns:a16="http://schemas.microsoft.com/office/drawing/2014/main" id="{6E80E087-BB2E-42E5-B5A6-E1AC2E6CC461}"/>
                </a:ext>
              </a:extLst>
            </p:cNvPr>
            <p:cNvGrpSpPr/>
            <p:nvPr/>
          </p:nvGrpSpPr>
          <p:grpSpPr>
            <a:xfrm>
              <a:off x="1269536" y="4916707"/>
              <a:ext cx="6738852" cy="1300078"/>
              <a:chOff x="2222037" y="4682916"/>
              <a:chExt cx="6738852" cy="1300078"/>
            </a:xfrm>
          </p:grpSpPr>
          <p:sp>
            <p:nvSpPr>
              <p:cNvPr id="6" name="任意多边形: 形状 5">
                <a:extLst>
                  <a:ext uri="{FF2B5EF4-FFF2-40B4-BE49-F238E27FC236}">
                    <a16:creationId xmlns:a16="http://schemas.microsoft.com/office/drawing/2014/main" id="{6B7B97BA-7A81-4E05-8C22-63F4B1EBF360}"/>
                  </a:ext>
                </a:extLst>
              </p:cNvPr>
              <p:cNvSpPr/>
              <p:nvPr/>
            </p:nvSpPr>
            <p:spPr>
              <a:xfrm>
                <a:off x="2978636" y="5234041"/>
                <a:ext cx="876871" cy="374656"/>
              </a:xfrm>
              <a:custGeom>
                <a:avLst/>
                <a:gdLst>
                  <a:gd name="connsiteX0" fmla="*/ 0 w 1092200"/>
                  <a:gd name="connsiteY0" fmla="*/ 152400 h 152501"/>
                  <a:gd name="connsiteX1" fmla="*/ 431800 w 1092200"/>
                  <a:gd name="connsiteY1" fmla="*/ 0 h 152501"/>
                  <a:gd name="connsiteX2" fmla="*/ 495300 w 1092200"/>
                  <a:gd name="connsiteY2" fmla="*/ 152400 h 152501"/>
                  <a:gd name="connsiteX3" fmla="*/ 647700 w 1092200"/>
                  <a:gd name="connsiteY3" fmla="*/ 25400 h 152501"/>
                  <a:gd name="connsiteX4" fmla="*/ 698500 w 1092200"/>
                  <a:gd name="connsiteY4" fmla="*/ 139700 h 152501"/>
                  <a:gd name="connsiteX5" fmla="*/ 876300 w 1092200"/>
                  <a:gd name="connsiteY5" fmla="*/ 12700 h 152501"/>
                  <a:gd name="connsiteX6" fmla="*/ 1028700 w 1092200"/>
                  <a:gd name="connsiteY6" fmla="*/ 76200 h 152501"/>
                  <a:gd name="connsiteX7" fmla="*/ 1092200 w 1092200"/>
                  <a:gd name="connsiteY7" fmla="*/ 63500 h 152501"/>
                  <a:gd name="connsiteX0" fmla="*/ 0 w 1231900"/>
                  <a:gd name="connsiteY0" fmla="*/ 152400 h 152501"/>
                  <a:gd name="connsiteX1" fmla="*/ 431800 w 1231900"/>
                  <a:gd name="connsiteY1" fmla="*/ 0 h 152501"/>
                  <a:gd name="connsiteX2" fmla="*/ 495300 w 1231900"/>
                  <a:gd name="connsiteY2" fmla="*/ 152400 h 152501"/>
                  <a:gd name="connsiteX3" fmla="*/ 647700 w 1231900"/>
                  <a:gd name="connsiteY3" fmla="*/ 25400 h 152501"/>
                  <a:gd name="connsiteX4" fmla="*/ 698500 w 1231900"/>
                  <a:gd name="connsiteY4" fmla="*/ 139700 h 152501"/>
                  <a:gd name="connsiteX5" fmla="*/ 876300 w 1231900"/>
                  <a:gd name="connsiteY5" fmla="*/ 12700 h 152501"/>
                  <a:gd name="connsiteX6" fmla="*/ 1028700 w 1231900"/>
                  <a:gd name="connsiteY6" fmla="*/ 76200 h 152501"/>
                  <a:gd name="connsiteX7" fmla="*/ 1231900 w 1231900"/>
                  <a:gd name="connsiteY7" fmla="*/ 101600 h 152501"/>
                  <a:gd name="connsiteX0" fmla="*/ 0 w 977900"/>
                  <a:gd name="connsiteY0" fmla="*/ 70725 h 159726"/>
                  <a:gd name="connsiteX1" fmla="*/ 177800 w 977900"/>
                  <a:gd name="connsiteY1" fmla="*/ 7225 h 159726"/>
                  <a:gd name="connsiteX2" fmla="*/ 241300 w 977900"/>
                  <a:gd name="connsiteY2" fmla="*/ 159625 h 159726"/>
                  <a:gd name="connsiteX3" fmla="*/ 393700 w 977900"/>
                  <a:gd name="connsiteY3" fmla="*/ 32625 h 159726"/>
                  <a:gd name="connsiteX4" fmla="*/ 444500 w 977900"/>
                  <a:gd name="connsiteY4" fmla="*/ 146925 h 159726"/>
                  <a:gd name="connsiteX5" fmla="*/ 622300 w 977900"/>
                  <a:gd name="connsiteY5" fmla="*/ 19925 h 159726"/>
                  <a:gd name="connsiteX6" fmla="*/ 774700 w 977900"/>
                  <a:gd name="connsiteY6" fmla="*/ 83425 h 159726"/>
                  <a:gd name="connsiteX7" fmla="*/ 977900 w 977900"/>
                  <a:gd name="connsiteY7" fmla="*/ 108825 h 159726"/>
                  <a:gd name="connsiteX0" fmla="*/ 0 w 1136382"/>
                  <a:gd name="connsiteY0" fmla="*/ 70725 h 159726"/>
                  <a:gd name="connsiteX1" fmla="*/ 177800 w 1136382"/>
                  <a:gd name="connsiteY1" fmla="*/ 7225 h 159726"/>
                  <a:gd name="connsiteX2" fmla="*/ 241300 w 1136382"/>
                  <a:gd name="connsiteY2" fmla="*/ 159625 h 159726"/>
                  <a:gd name="connsiteX3" fmla="*/ 393700 w 1136382"/>
                  <a:gd name="connsiteY3" fmla="*/ 32625 h 159726"/>
                  <a:gd name="connsiteX4" fmla="*/ 444500 w 1136382"/>
                  <a:gd name="connsiteY4" fmla="*/ 146925 h 159726"/>
                  <a:gd name="connsiteX5" fmla="*/ 622300 w 1136382"/>
                  <a:gd name="connsiteY5" fmla="*/ 19925 h 159726"/>
                  <a:gd name="connsiteX6" fmla="*/ 774700 w 1136382"/>
                  <a:gd name="connsiteY6" fmla="*/ 83425 h 159726"/>
                  <a:gd name="connsiteX7" fmla="*/ 1136382 w 1136382"/>
                  <a:gd name="connsiteY7" fmla="*/ 42916 h 159726"/>
                  <a:gd name="connsiteX0" fmla="*/ 0 w 951486"/>
                  <a:gd name="connsiteY0" fmla="*/ 70725 h 159726"/>
                  <a:gd name="connsiteX1" fmla="*/ 177800 w 951486"/>
                  <a:gd name="connsiteY1" fmla="*/ 7225 h 159726"/>
                  <a:gd name="connsiteX2" fmla="*/ 241300 w 951486"/>
                  <a:gd name="connsiteY2" fmla="*/ 159625 h 159726"/>
                  <a:gd name="connsiteX3" fmla="*/ 393700 w 951486"/>
                  <a:gd name="connsiteY3" fmla="*/ 32625 h 159726"/>
                  <a:gd name="connsiteX4" fmla="*/ 444500 w 951486"/>
                  <a:gd name="connsiteY4" fmla="*/ 146925 h 159726"/>
                  <a:gd name="connsiteX5" fmla="*/ 622300 w 951486"/>
                  <a:gd name="connsiteY5" fmla="*/ 19925 h 159726"/>
                  <a:gd name="connsiteX6" fmla="*/ 774700 w 951486"/>
                  <a:gd name="connsiteY6" fmla="*/ 83425 h 159726"/>
                  <a:gd name="connsiteX7" fmla="*/ 951486 w 951486"/>
                  <a:gd name="connsiteY7" fmla="*/ 37424 h 159726"/>
                  <a:gd name="connsiteX0" fmla="*/ 0 w 951486"/>
                  <a:gd name="connsiteY0" fmla="*/ 70725 h 160373"/>
                  <a:gd name="connsiteX1" fmla="*/ 177800 w 951486"/>
                  <a:gd name="connsiteY1" fmla="*/ 7225 h 160373"/>
                  <a:gd name="connsiteX2" fmla="*/ 241300 w 951486"/>
                  <a:gd name="connsiteY2" fmla="*/ 159625 h 160373"/>
                  <a:gd name="connsiteX3" fmla="*/ 393700 w 951486"/>
                  <a:gd name="connsiteY3" fmla="*/ 32625 h 160373"/>
                  <a:gd name="connsiteX4" fmla="*/ 444500 w 951486"/>
                  <a:gd name="connsiteY4" fmla="*/ 146925 h 160373"/>
                  <a:gd name="connsiteX5" fmla="*/ 622300 w 951486"/>
                  <a:gd name="connsiteY5" fmla="*/ 19925 h 160373"/>
                  <a:gd name="connsiteX6" fmla="*/ 629425 w 951486"/>
                  <a:gd name="connsiteY6" fmla="*/ 160319 h 160373"/>
                  <a:gd name="connsiteX7" fmla="*/ 951486 w 951486"/>
                  <a:gd name="connsiteY7" fmla="*/ 37424 h 160373"/>
                  <a:gd name="connsiteX0" fmla="*/ 0 w 911865"/>
                  <a:gd name="connsiteY0" fmla="*/ 70725 h 162029"/>
                  <a:gd name="connsiteX1" fmla="*/ 177800 w 911865"/>
                  <a:gd name="connsiteY1" fmla="*/ 7225 h 162029"/>
                  <a:gd name="connsiteX2" fmla="*/ 241300 w 911865"/>
                  <a:gd name="connsiteY2" fmla="*/ 159625 h 162029"/>
                  <a:gd name="connsiteX3" fmla="*/ 393700 w 911865"/>
                  <a:gd name="connsiteY3" fmla="*/ 32625 h 162029"/>
                  <a:gd name="connsiteX4" fmla="*/ 444500 w 911865"/>
                  <a:gd name="connsiteY4" fmla="*/ 146925 h 162029"/>
                  <a:gd name="connsiteX5" fmla="*/ 622300 w 911865"/>
                  <a:gd name="connsiteY5" fmla="*/ 19925 h 162029"/>
                  <a:gd name="connsiteX6" fmla="*/ 629425 w 911865"/>
                  <a:gd name="connsiteY6" fmla="*/ 160319 h 162029"/>
                  <a:gd name="connsiteX7" fmla="*/ 911865 w 911865"/>
                  <a:gd name="connsiteY7" fmla="*/ 97841 h 16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865" h="162029">
                    <a:moveTo>
                      <a:pt x="0" y="70725"/>
                    </a:moveTo>
                    <a:cubicBezTo>
                      <a:pt x="174625" y="-5475"/>
                      <a:pt x="137583" y="-7592"/>
                      <a:pt x="177800" y="7225"/>
                    </a:cubicBezTo>
                    <a:cubicBezTo>
                      <a:pt x="218017" y="22042"/>
                      <a:pt x="205317" y="155392"/>
                      <a:pt x="241300" y="159625"/>
                    </a:cubicBezTo>
                    <a:cubicBezTo>
                      <a:pt x="277283" y="163858"/>
                      <a:pt x="359833" y="34742"/>
                      <a:pt x="393700" y="32625"/>
                    </a:cubicBezTo>
                    <a:cubicBezTo>
                      <a:pt x="427567" y="30508"/>
                      <a:pt x="406400" y="149042"/>
                      <a:pt x="444500" y="146925"/>
                    </a:cubicBezTo>
                    <a:cubicBezTo>
                      <a:pt x="482600" y="144808"/>
                      <a:pt x="591479" y="17693"/>
                      <a:pt x="622300" y="19925"/>
                    </a:cubicBezTo>
                    <a:cubicBezTo>
                      <a:pt x="653121" y="22157"/>
                      <a:pt x="581164" y="147333"/>
                      <a:pt x="629425" y="160319"/>
                    </a:cubicBezTo>
                    <a:cubicBezTo>
                      <a:pt x="677686" y="173305"/>
                      <a:pt x="898106" y="108424"/>
                      <a:pt x="911865" y="97841"/>
                    </a:cubicBezTo>
                  </a:path>
                </a:pathLst>
              </a:custGeom>
              <a:noFill/>
              <a:ln w="25400" cap="flat" cmpd="sng" algn="ctr">
                <a:solidFill>
                  <a:srgbClr val="FF0000"/>
                </a:solidFill>
                <a:prstDash val="solid"/>
                <a:headEnd type="none" w="med" len="med"/>
                <a:tailEnd type="arrow"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cxnSp>
            <p:nvCxnSpPr>
              <p:cNvPr id="7" name="直接箭头连接符 6">
                <a:extLst>
                  <a:ext uri="{FF2B5EF4-FFF2-40B4-BE49-F238E27FC236}">
                    <a16:creationId xmlns:a16="http://schemas.microsoft.com/office/drawing/2014/main" id="{6A6457F7-BB0B-4934-A233-68096B42BD68}"/>
                  </a:ext>
                </a:extLst>
              </p:cNvPr>
              <p:cNvCxnSpPr>
                <a:cxnSpLocks/>
              </p:cNvCxnSpPr>
              <p:nvPr/>
            </p:nvCxnSpPr>
            <p:spPr>
              <a:xfrm flipV="1">
                <a:off x="2978636" y="4906690"/>
                <a:ext cx="799336" cy="174951"/>
              </a:xfrm>
              <a:prstGeom prst="straightConnector1">
                <a:avLst/>
              </a:prstGeom>
              <a:noFill/>
              <a:ln w="28575" cap="flat" cmpd="sng" algn="ctr">
                <a:solidFill>
                  <a:srgbClr val="92D050"/>
                </a:solidFill>
                <a:prstDash val="solid"/>
                <a:tailEnd type="arrow"/>
              </a:ln>
              <a:effectLst/>
            </p:spPr>
          </p:cxnSp>
          <p:sp>
            <p:nvSpPr>
              <p:cNvPr id="8" name="文本框 7">
                <a:extLst>
                  <a:ext uri="{FF2B5EF4-FFF2-40B4-BE49-F238E27FC236}">
                    <a16:creationId xmlns:a16="http://schemas.microsoft.com/office/drawing/2014/main" id="{C8F2461A-47A2-43EA-B1AA-0DD482BA1C45}"/>
                  </a:ext>
                </a:extLst>
              </p:cNvPr>
              <p:cNvSpPr txBox="1"/>
              <p:nvPr/>
            </p:nvSpPr>
            <p:spPr>
              <a:xfrm>
                <a:off x="3845386" y="4682916"/>
                <a:ext cx="5115503"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sil-K+AA1[0-4]</a:t>
                </a: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 + </a:t>
                </a:r>
                <a:r>
                  <a:rPr lang="pt-BR" altLang="zh-CN" u="sng" kern="0" dirty="0">
                    <a:solidFill>
                      <a:srgbClr val="0078D7"/>
                    </a:solidFill>
                    <a:latin typeface="Arial" charset="0"/>
                    <a:ea typeface="宋体" charset="-122"/>
                  </a:rPr>
                  <a:t>K-</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AA1+R[0-4] </a:t>
                </a: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 </a:t>
                </a:r>
                <a:r>
                  <a:rPr kumimoji="0" lang="pt-BR" altLang="zh-CN" sz="1800" b="0" i="0" u="sng" strike="noStrike" kern="0" cap="none" spc="0" normalizeH="0" baseline="0" noProof="0" dirty="0">
                    <a:ln>
                      <a:noFill/>
                    </a:ln>
                    <a:solidFill>
                      <a:srgbClr val="0078D7"/>
                    </a:solidFill>
                    <a:effectLst/>
                    <a:uLnTx/>
                    <a:uFillTx/>
                    <a:latin typeface="Arial" charset="0"/>
                    <a:ea typeface="宋体" charset="-122"/>
                  </a:rPr>
                  <a:t>AA1-R+sil[0-4]</a:t>
                </a:r>
                <a:endParaRPr kumimoji="0" lang="zh-CN" altLang="en-US" sz="1800" b="0" i="0" u="sng" strike="noStrike" kern="0" cap="none" spc="0" normalizeH="0" baseline="0" noProof="0" dirty="0">
                  <a:ln>
                    <a:noFill/>
                  </a:ln>
                  <a:solidFill>
                    <a:srgbClr val="0078D7"/>
                  </a:solidFill>
                  <a:effectLst/>
                  <a:uLnTx/>
                  <a:uFillTx/>
                  <a:latin typeface="Arial" charset="0"/>
                  <a:ea typeface="宋体" charset="-122"/>
                </a:endParaRPr>
              </a:p>
            </p:txBody>
          </p:sp>
          <p:pic>
            <p:nvPicPr>
              <p:cNvPr id="9" name="图片 8" descr="屏幕剪辑">
                <a:extLst>
                  <a:ext uri="{FF2B5EF4-FFF2-40B4-BE49-F238E27FC236}">
                    <a16:creationId xmlns:a16="http://schemas.microsoft.com/office/drawing/2014/main" id="{A9E5DBDB-9965-4A59-A6F2-49841D3608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2037" y="4739529"/>
                <a:ext cx="602202" cy="1243465"/>
              </a:xfrm>
              <a:prstGeom prst="rect">
                <a:avLst/>
              </a:prstGeom>
            </p:spPr>
          </p:pic>
          <p:sp>
            <p:nvSpPr>
              <p:cNvPr id="10" name="文本框 9">
                <a:extLst>
                  <a:ext uri="{FF2B5EF4-FFF2-40B4-BE49-F238E27FC236}">
                    <a16:creationId xmlns:a16="http://schemas.microsoft.com/office/drawing/2014/main" id="{B1A9DCEE-507D-4373-8BBC-D92260CB5177}"/>
                  </a:ext>
                </a:extLst>
              </p:cNvPr>
              <p:cNvSpPr txBox="1"/>
              <p:nvPr/>
            </p:nvSpPr>
            <p:spPr>
              <a:xfrm>
                <a:off x="3855507" y="5291656"/>
                <a:ext cx="1467068"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altLang="zh-CN" sz="1800" b="0" i="0" u="sng" strike="noStrike" kern="0" cap="none" spc="0" normalizeH="0" baseline="0" noProof="0" dirty="0">
                    <a:ln>
                      <a:noFill/>
                    </a:ln>
                    <a:solidFill>
                      <a:srgbClr val="000000"/>
                    </a:solidFill>
                    <a:effectLst/>
                    <a:uLnTx/>
                    <a:uFillTx/>
                    <a:latin typeface="Arial" charset="0"/>
                    <a:ea typeface="宋体" charset="-122"/>
                  </a:rPr>
                  <a:t>K </a:t>
                </a:r>
                <a:r>
                  <a:rPr kumimoji="0" lang="en-US" altLang="zh-CN" sz="1800" b="0" i="0" u="sng" strike="noStrike" kern="0" cap="none" spc="0" normalizeH="0" baseline="0" noProof="0" dirty="0">
                    <a:ln>
                      <a:noFill/>
                    </a:ln>
                    <a:solidFill>
                      <a:srgbClr val="000000"/>
                    </a:solidFill>
                    <a:effectLst/>
                    <a:uLnTx/>
                    <a:uFillTx/>
                    <a:latin typeface="Arial" charset="0"/>
                    <a:ea typeface="宋体" charset="-122"/>
                  </a:rPr>
                  <a:t>+ AA1 + R</a:t>
                </a:r>
                <a:endParaRPr kumimoji="0" lang="zh-CN" altLang="en-US" sz="1800" b="0" i="0" u="sng" strike="noStrike" kern="0" cap="none" spc="0" normalizeH="0" baseline="0" noProof="0" dirty="0">
                  <a:ln>
                    <a:noFill/>
                  </a:ln>
                  <a:solidFill>
                    <a:srgbClr val="000000"/>
                  </a:solidFill>
                  <a:effectLst/>
                  <a:uLnTx/>
                  <a:uFillTx/>
                  <a:latin typeface="Arial" charset="0"/>
                  <a:ea typeface="宋体" charset="-122"/>
                </a:endParaRPr>
              </a:p>
            </p:txBody>
          </p:sp>
          <p:cxnSp>
            <p:nvCxnSpPr>
              <p:cNvPr id="11" name="直接箭头连接符 10">
                <a:extLst>
                  <a:ext uri="{FF2B5EF4-FFF2-40B4-BE49-F238E27FC236}">
                    <a16:creationId xmlns:a16="http://schemas.microsoft.com/office/drawing/2014/main" id="{B0CA1976-2A0B-441D-B97C-22D6850D3927}"/>
                  </a:ext>
                </a:extLst>
              </p:cNvPr>
              <p:cNvCxnSpPr>
                <a:cxnSpLocks/>
                <a:endCxn id="10" idx="0"/>
              </p:cNvCxnSpPr>
              <p:nvPr/>
            </p:nvCxnSpPr>
            <p:spPr>
              <a:xfrm>
                <a:off x="4357309" y="5088514"/>
                <a:ext cx="231732" cy="203142"/>
              </a:xfrm>
              <a:prstGeom prst="straightConnector1">
                <a:avLst/>
              </a:prstGeom>
              <a:noFill/>
              <a:ln w="28575" cap="flat" cmpd="sng" algn="ctr">
                <a:solidFill>
                  <a:srgbClr val="92D050"/>
                </a:solidFill>
                <a:prstDash val="solid"/>
                <a:tailEnd type="arrow"/>
              </a:ln>
              <a:effectLst/>
            </p:spPr>
          </p:cxnSp>
        </p:grpSp>
        <p:sp>
          <p:nvSpPr>
            <p:cNvPr id="14" name="标注: 弯曲线形 13">
              <a:extLst>
                <a:ext uri="{FF2B5EF4-FFF2-40B4-BE49-F238E27FC236}">
                  <a16:creationId xmlns:a16="http://schemas.microsoft.com/office/drawing/2014/main" id="{8EF440A3-07FB-4D33-8EB7-D0C421733CBA}"/>
                </a:ext>
              </a:extLst>
            </p:cNvPr>
            <p:cNvSpPr/>
            <p:nvPr/>
          </p:nvSpPr>
          <p:spPr bwMode="auto">
            <a:xfrm>
              <a:off x="8504237" y="4624033"/>
              <a:ext cx="2667000" cy="312719"/>
            </a:xfrm>
            <a:prstGeom prst="borderCallout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Tri-phone HMM state</a:t>
              </a:r>
              <a:endParaRPr lang="zh-CN" altLang="en-US" sz="2000" dirty="0">
                <a:ln w="0"/>
                <a:solidFill>
                  <a:schemeClr val="tx1"/>
                </a:solidFill>
                <a:effectLst>
                  <a:outerShdw blurRad="38100" dist="19050" dir="2700000" algn="tl" rotWithShape="0">
                    <a:schemeClr val="dk1">
                      <a:alpha val="40000"/>
                    </a:schemeClr>
                  </a:outerShdw>
                </a:effectLst>
              </a:endParaRPr>
            </a:p>
          </p:txBody>
        </p:sp>
        <p:sp>
          <p:nvSpPr>
            <p:cNvPr id="17" name="标注: 弯曲线形 16">
              <a:extLst>
                <a:ext uri="{FF2B5EF4-FFF2-40B4-BE49-F238E27FC236}">
                  <a16:creationId xmlns:a16="http://schemas.microsoft.com/office/drawing/2014/main" id="{E735B7C1-0C3D-4F99-B4A4-088BC8F6B595}"/>
                </a:ext>
              </a:extLst>
            </p:cNvPr>
            <p:cNvSpPr/>
            <p:nvPr/>
          </p:nvSpPr>
          <p:spPr bwMode="auto">
            <a:xfrm>
              <a:off x="5418136" y="6080143"/>
              <a:ext cx="1752600" cy="312719"/>
            </a:xfrm>
            <a:prstGeom prst="borderCallout2">
              <a:avLst>
                <a:gd name="adj1" fmla="val 18750"/>
                <a:gd name="adj2" fmla="val -8333"/>
                <a:gd name="adj3" fmla="val 18750"/>
                <a:gd name="adj4" fmla="val -16667"/>
                <a:gd name="adj5" fmla="val -98156"/>
                <a:gd name="adj6" fmla="val -55884"/>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000" dirty="0">
                  <a:ln w="0"/>
                  <a:solidFill>
                    <a:schemeClr val="tx1"/>
                  </a:solidFill>
                  <a:effectLst>
                    <a:outerShdw blurRad="38100" dist="19050" dir="2700000" algn="tl" rotWithShape="0">
                      <a:schemeClr val="dk1">
                        <a:alpha val="40000"/>
                      </a:schemeClr>
                    </a:outerShdw>
                  </a:effectLst>
                </a:rPr>
                <a:t>Mono-phone</a:t>
              </a:r>
              <a:endParaRPr lang="zh-CN" altLang="en-US" sz="2000" dirty="0">
                <a:ln w="0"/>
                <a:solidFill>
                  <a:schemeClr val="tx1"/>
                </a:solidFill>
                <a:effectLst>
                  <a:outerShdw blurRad="38100" dist="19050" dir="2700000" algn="tl" rotWithShape="0">
                    <a:schemeClr val="dk1">
                      <a:alpha val="40000"/>
                    </a:schemeClr>
                  </a:outerShdw>
                </a:effectLst>
              </a:endParaRPr>
            </a:p>
          </p:txBody>
        </p:sp>
      </p:grpSp>
      <p:graphicFrame>
        <p:nvGraphicFramePr>
          <p:cNvPr id="18" name="内容占位符 7">
            <a:extLst>
              <a:ext uri="{FF2B5EF4-FFF2-40B4-BE49-F238E27FC236}">
                <a16:creationId xmlns:a16="http://schemas.microsoft.com/office/drawing/2014/main" id="{B1EF4E9F-AA45-47E9-83E6-BCE9F7820E3D}"/>
              </a:ext>
            </a:extLst>
          </p:cNvPr>
          <p:cNvGraphicFramePr>
            <a:graphicFrameLocks/>
          </p:cNvGraphicFramePr>
          <p:nvPr>
            <p:extLst>
              <p:ext uri="{D42A27DB-BD31-4B8C-83A1-F6EECF244321}">
                <p14:modId xmlns:p14="http://schemas.microsoft.com/office/powerpoint/2010/main" val="2643530948"/>
              </p:ext>
            </p:extLst>
          </p:nvPr>
        </p:nvGraphicFramePr>
        <p:xfrm>
          <a:off x="1646237" y="1730588"/>
          <a:ext cx="8820150" cy="2736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93358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198" cy="2769989"/>
          </a:xfrm>
        </p:spPr>
        <p:txBody>
          <a:bodyPr/>
          <a:lstStyle/>
          <a:p>
            <a:r>
              <a:rPr lang="en-US" altLang="zh-CN" dirty="0">
                <a:solidFill>
                  <a:srgbClr val="000000"/>
                </a:solidFill>
                <a:sym typeface="Wingdings" panose="05000000000000000000" pitchFamily="2" charset="2"/>
              </a:rPr>
              <a:t>From HMM to CTC: do better in sequential modeling</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CTC model: learn the state mapping with </a:t>
            </a:r>
            <a:r>
              <a:rPr lang="en-US" altLang="zh-CN" b="1" dirty="0">
                <a:solidFill>
                  <a:srgbClr val="0078D7"/>
                </a:solidFill>
                <a:sym typeface="Wingdings" panose="05000000000000000000" pitchFamily="2" charset="2"/>
              </a:rPr>
              <a:t>blank</a:t>
            </a:r>
            <a:r>
              <a:rPr lang="en-US" altLang="zh-CN" dirty="0">
                <a:solidFill>
                  <a:srgbClr val="000000"/>
                </a:solidFill>
                <a:sym typeface="Wingdings" panose="05000000000000000000" pitchFamily="2" charset="2"/>
              </a:rPr>
              <a:t> state</a:t>
            </a:r>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连接时序分类模型（</a:t>
            </a:r>
            <a:r>
              <a:rPr lang="en-US" altLang="zh-CN" dirty="0">
                <a:solidFill>
                  <a:srgbClr val="0078D7"/>
                </a:solidFill>
              </a:rPr>
              <a:t>CTC</a:t>
            </a:r>
            <a:r>
              <a:rPr lang="zh-CN" altLang="en-US" dirty="0">
                <a:solidFill>
                  <a:srgbClr val="0078D7"/>
                </a:solidFill>
              </a:rPr>
              <a:t>）</a:t>
            </a:r>
            <a:endParaRPr lang="en-US" dirty="0"/>
          </a:p>
        </p:txBody>
      </p:sp>
      <p:pic>
        <p:nvPicPr>
          <p:cNvPr id="14" name="Picture 2">
            <a:extLst>
              <a:ext uri="{FF2B5EF4-FFF2-40B4-BE49-F238E27FC236}">
                <a16:creationId xmlns:a16="http://schemas.microsoft.com/office/drawing/2014/main" id="{77667400-F31E-4A51-827D-D8A2B5ADC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7" y="1825196"/>
            <a:ext cx="41624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接箭头连接符 14">
            <a:extLst>
              <a:ext uri="{FF2B5EF4-FFF2-40B4-BE49-F238E27FC236}">
                <a16:creationId xmlns:a16="http://schemas.microsoft.com/office/drawing/2014/main" id="{83A01878-A460-4748-AE0B-78ABBA4C74B4}"/>
              </a:ext>
            </a:extLst>
          </p:cNvPr>
          <p:cNvCxnSpPr>
            <a:cxnSpLocks/>
          </p:cNvCxnSpPr>
          <p:nvPr/>
        </p:nvCxnSpPr>
        <p:spPr>
          <a:xfrm>
            <a:off x="5448622" y="2458608"/>
            <a:ext cx="1008112"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5BE3E6B1-C924-49BD-87C6-E72CF59BD3B8}"/>
              </a:ext>
            </a:extLst>
          </p:cNvPr>
          <p:cNvPicPr>
            <a:picLocks noChangeAspect="1"/>
          </p:cNvPicPr>
          <p:nvPr/>
        </p:nvPicPr>
        <p:blipFill>
          <a:blip r:embed="rId4"/>
          <a:stretch>
            <a:fillRect/>
          </a:stretch>
        </p:blipFill>
        <p:spPr>
          <a:xfrm>
            <a:off x="6503062" y="1825196"/>
            <a:ext cx="4058128" cy="1214103"/>
          </a:xfrm>
          <a:prstGeom prst="rect">
            <a:avLst/>
          </a:prstGeom>
        </p:spPr>
      </p:pic>
      <p:sp>
        <p:nvSpPr>
          <p:cNvPr id="21" name="矩形 20">
            <a:extLst>
              <a:ext uri="{FF2B5EF4-FFF2-40B4-BE49-F238E27FC236}">
                <a16:creationId xmlns:a16="http://schemas.microsoft.com/office/drawing/2014/main" id="{3A8C5FDE-D615-4208-BB9E-1B6FE0AFEC1A}"/>
              </a:ext>
            </a:extLst>
          </p:cNvPr>
          <p:cNvSpPr/>
          <p:nvPr/>
        </p:nvSpPr>
        <p:spPr>
          <a:xfrm>
            <a:off x="1341437" y="4259262"/>
            <a:ext cx="1981200" cy="369332"/>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i="0" u="none" strike="noStrike" kern="0" cap="none" spc="0" normalizeH="0" baseline="0" noProof="0" dirty="0">
                <a:ln>
                  <a:noFill/>
                </a:ln>
                <a:solidFill>
                  <a:srgbClr val="000000"/>
                </a:solidFill>
                <a:effectLst/>
                <a:uLnTx/>
                <a:uFillTx/>
                <a:latin typeface="Verdana"/>
                <a:ea typeface="宋体"/>
                <a:cs typeface="+mn-cs"/>
              </a:rPr>
              <a:t>Per-phoneme:</a:t>
            </a:r>
          </a:p>
        </p:txBody>
      </p:sp>
      <p:pic>
        <p:nvPicPr>
          <p:cNvPr id="22" name="图片 21">
            <a:extLst>
              <a:ext uri="{FF2B5EF4-FFF2-40B4-BE49-F238E27FC236}">
                <a16:creationId xmlns:a16="http://schemas.microsoft.com/office/drawing/2014/main" id="{CA3729FE-CFFE-4D03-B660-0F599F0D2487}"/>
              </a:ext>
            </a:extLst>
          </p:cNvPr>
          <p:cNvPicPr>
            <a:picLocks noChangeAspect="1"/>
          </p:cNvPicPr>
          <p:nvPr/>
        </p:nvPicPr>
        <p:blipFill>
          <a:blip r:embed="rId5"/>
          <a:stretch>
            <a:fillRect/>
          </a:stretch>
        </p:blipFill>
        <p:spPr>
          <a:xfrm>
            <a:off x="2793983" y="4954307"/>
            <a:ext cx="8100392" cy="1507093"/>
          </a:xfrm>
          <a:prstGeom prst="rect">
            <a:avLst/>
          </a:prstGeom>
        </p:spPr>
      </p:pic>
    </p:spTree>
    <p:extLst>
      <p:ext uri="{BB962C8B-B14F-4D97-AF65-F5344CB8AC3E}">
        <p14:creationId xmlns:p14="http://schemas.microsoft.com/office/powerpoint/2010/main" val="372164092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2353F23-C277-47F5-8809-2750CABD1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37" y="1629744"/>
            <a:ext cx="9982200" cy="3543918"/>
          </a:xfrm>
          <a:prstGeom prst="rect">
            <a:avLst/>
          </a:prstGeom>
        </p:spPr>
      </p:pic>
      <p:sp>
        <p:nvSpPr>
          <p:cNvPr id="13" name="矩形 12">
            <a:extLst>
              <a:ext uri="{FF2B5EF4-FFF2-40B4-BE49-F238E27FC236}">
                <a16:creationId xmlns:a16="http://schemas.microsoft.com/office/drawing/2014/main" id="{A5BFDFE3-715A-484F-8351-10B5A08DD878}"/>
              </a:ext>
            </a:extLst>
          </p:cNvPr>
          <p:cNvSpPr/>
          <p:nvPr/>
        </p:nvSpPr>
        <p:spPr>
          <a:xfrm>
            <a:off x="3627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3" name="矩形 22">
            <a:extLst>
              <a:ext uri="{FF2B5EF4-FFF2-40B4-BE49-F238E27FC236}">
                <a16:creationId xmlns:a16="http://schemas.microsoft.com/office/drawing/2014/main" id="{2BD3B800-496C-441D-A3E8-6D2542CF9935}"/>
              </a:ext>
            </a:extLst>
          </p:cNvPr>
          <p:cNvSpPr/>
          <p:nvPr/>
        </p:nvSpPr>
        <p:spPr>
          <a:xfrm>
            <a:off x="7658986" y="3751904"/>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4" name="矩形 23">
            <a:extLst>
              <a:ext uri="{FF2B5EF4-FFF2-40B4-BE49-F238E27FC236}">
                <a16:creationId xmlns:a16="http://schemas.microsoft.com/office/drawing/2014/main" id="{085A00AB-1777-4AF2-9E19-917FCCCA6B46}"/>
              </a:ext>
            </a:extLst>
          </p:cNvPr>
          <p:cNvSpPr/>
          <p:nvPr/>
        </p:nvSpPr>
        <p:spPr>
          <a:xfrm>
            <a:off x="9723437" y="3750547"/>
            <a:ext cx="464251" cy="316240"/>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1158398"/>
            <a:ext cx="11887200" cy="3447098"/>
          </a:xfrm>
        </p:spPr>
        <p:txBody>
          <a:bodyPr/>
          <a:lstStyle/>
          <a:p>
            <a:r>
              <a:rPr lang="en-US" altLang="zh-CN" dirty="0">
                <a:solidFill>
                  <a:srgbClr val="000000"/>
                </a:solidFill>
                <a:sym typeface="Wingdings" panose="05000000000000000000" pitchFamily="2" charset="2"/>
              </a:rPr>
              <a:t>Peaky distribution &amp; concentrated outputs</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基于</a:t>
            </a:r>
            <a:r>
              <a:rPr lang="en-US" dirty="0">
                <a:solidFill>
                  <a:srgbClr val="0078D7"/>
                </a:solidFill>
              </a:rPr>
              <a:t>HMM</a:t>
            </a:r>
            <a:r>
              <a:rPr lang="zh-CN" altLang="en-US" dirty="0">
                <a:solidFill>
                  <a:srgbClr val="0078D7"/>
                </a:solidFill>
              </a:rPr>
              <a:t>与</a:t>
            </a:r>
            <a:r>
              <a:rPr lang="en-US" dirty="0">
                <a:solidFill>
                  <a:srgbClr val="0078D7"/>
                </a:solidFill>
              </a:rPr>
              <a:t>CTC</a:t>
            </a:r>
            <a:r>
              <a:rPr lang="zh-CN" altLang="en-US" dirty="0">
                <a:solidFill>
                  <a:srgbClr val="0078D7"/>
                </a:solidFill>
              </a:rPr>
              <a:t>的声学模型比较</a:t>
            </a:r>
            <a:endParaRPr lang="en-US" dirty="0"/>
          </a:p>
        </p:txBody>
      </p:sp>
      <p:pic>
        <p:nvPicPr>
          <p:cNvPr id="27" name="图片 26">
            <a:extLst>
              <a:ext uri="{FF2B5EF4-FFF2-40B4-BE49-F238E27FC236}">
                <a16:creationId xmlns:a16="http://schemas.microsoft.com/office/drawing/2014/main" id="{45FBE85D-6589-4EBE-8F4D-D3ED4ECD9C91}"/>
              </a:ext>
            </a:extLst>
          </p:cNvPr>
          <p:cNvPicPr>
            <a:picLocks noChangeAspect="1"/>
          </p:cNvPicPr>
          <p:nvPr/>
        </p:nvPicPr>
        <p:blipFill>
          <a:blip r:embed="rId4"/>
          <a:stretch>
            <a:fillRect/>
          </a:stretch>
        </p:blipFill>
        <p:spPr>
          <a:xfrm>
            <a:off x="2260583" y="5429681"/>
            <a:ext cx="8100392" cy="1507093"/>
          </a:xfrm>
          <a:prstGeom prst="rect">
            <a:avLst/>
          </a:prstGeom>
        </p:spPr>
      </p:pic>
    </p:spTree>
    <p:extLst>
      <p:ext uri="{BB962C8B-B14F-4D97-AF65-F5344CB8AC3E}">
        <p14:creationId xmlns:p14="http://schemas.microsoft.com/office/powerpoint/2010/main" val="85899854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20" name="标注: 线形 19">
            <a:extLst>
              <a:ext uri="{FF2B5EF4-FFF2-40B4-BE49-F238E27FC236}">
                <a16:creationId xmlns:a16="http://schemas.microsoft.com/office/drawing/2014/main" id="{CF96723E-1C45-4569-8328-EFD499D35382}"/>
              </a:ext>
            </a:extLst>
          </p:cNvPr>
          <p:cNvSpPr/>
          <p:nvPr/>
        </p:nvSpPr>
        <p:spPr>
          <a:xfrm>
            <a:off x="2306885" y="4421533"/>
            <a:ext cx="1008112" cy="432048"/>
          </a:xfrm>
          <a:prstGeom prst="borderCallout1">
            <a:avLst>
              <a:gd name="adj1" fmla="val -8384"/>
              <a:gd name="adj2" fmla="val 24906"/>
              <a:gd name="adj3" fmla="val -468162"/>
              <a:gd name="adj4" fmla="val 175927"/>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LM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1" name="标注: 线形 20">
            <a:extLst>
              <a:ext uri="{FF2B5EF4-FFF2-40B4-BE49-F238E27FC236}">
                <a16:creationId xmlns:a16="http://schemas.microsoft.com/office/drawing/2014/main" id="{B2E6F6E2-234D-460D-8235-659D95B11123}"/>
              </a:ext>
            </a:extLst>
          </p:cNvPr>
          <p:cNvSpPr/>
          <p:nvPr/>
        </p:nvSpPr>
        <p:spPr>
          <a:xfrm>
            <a:off x="3786829" y="4421533"/>
            <a:ext cx="1008112" cy="432048"/>
          </a:xfrm>
          <a:prstGeom prst="borderCallout1">
            <a:avLst>
              <a:gd name="adj1" fmla="val -8384"/>
              <a:gd name="adj2" fmla="val 24906"/>
              <a:gd name="adj3" fmla="val -465449"/>
              <a:gd name="adj4" fmla="val 98014"/>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AM</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
        <p:nvSpPr>
          <p:cNvPr id="22" name="标注: 线形 21">
            <a:extLst>
              <a:ext uri="{FF2B5EF4-FFF2-40B4-BE49-F238E27FC236}">
                <a16:creationId xmlns:a16="http://schemas.microsoft.com/office/drawing/2014/main" id="{3359FA29-CAE6-4A96-B92B-FB06451550BC}"/>
              </a:ext>
            </a:extLst>
          </p:cNvPr>
          <p:cNvSpPr/>
          <p:nvPr/>
        </p:nvSpPr>
        <p:spPr>
          <a:xfrm>
            <a:off x="5266773" y="4421533"/>
            <a:ext cx="3391452" cy="432048"/>
          </a:xfrm>
          <a:prstGeom prst="borderCallout1">
            <a:avLst>
              <a:gd name="adj1" fmla="val -8384"/>
              <a:gd name="adj2" fmla="val 24906"/>
              <a:gd name="adj3" fmla="val -479015"/>
              <a:gd name="adj4" fmla="val 76048"/>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Corresponding phone seq.</a:t>
            </a:r>
            <a:endParaRPr kumimoji="0" lang="zh-CN" altLang="en-US" sz="1800" b="0" i="0" u="none" strike="noStrike" kern="0" cap="none" spc="0" normalizeH="0" baseline="0" noProof="0" dirty="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1602551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4801314"/>
          </a:xfrm>
        </p:spPr>
        <p:txBody>
          <a:bodyPr/>
          <a:lstStyle/>
          <a:p>
            <a:r>
              <a:rPr lang="en-US" altLang="zh-CN" dirty="0">
                <a:solidFill>
                  <a:srgbClr val="000000"/>
                </a:solidFill>
                <a:sym typeface="Wingdings" panose="05000000000000000000" pitchFamily="2" charset="2"/>
              </a:rPr>
              <a:t>Frame synchronous Viterbi beam search in CTC</a:t>
            </a: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901" y="3179103"/>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9325"/>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874837" y="1973262"/>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2076627"/>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753565"/>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3485429"/>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3125389"/>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7" name="右大括号 26">
            <a:extLst>
              <a:ext uri="{FF2B5EF4-FFF2-40B4-BE49-F238E27FC236}">
                <a16:creationId xmlns:a16="http://schemas.microsoft.com/office/drawing/2014/main" id="{5B09E017-056F-4400-9164-113C529DEDC6}"/>
              </a:ext>
            </a:extLst>
          </p:cNvPr>
          <p:cNvSpPr/>
          <p:nvPr/>
        </p:nvSpPr>
        <p:spPr>
          <a:xfrm>
            <a:off x="8332787" y="2776066"/>
            <a:ext cx="884885" cy="954398"/>
          </a:xfrm>
          <a:prstGeom prst="rightBrace">
            <a:avLst>
              <a:gd name="adj1" fmla="val 8333"/>
              <a:gd name="adj2" fmla="val 48772"/>
            </a:avLst>
          </a:prstGeom>
          <a:noFill/>
          <a:ln w="9525"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
        <p:nvSpPr>
          <p:cNvPr id="28" name="文本框 27">
            <a:extLst>
              <a:ext uri="{FF2B5EF4-FFF2-40B4-BE49-F238E27FC236}">
                <a16:creationId xmlns:a16="http://schemas.microsoft.com/office/drawing/2014/main" id="{FA299AFF-2A4C-4C0B-A75B-85FEA77B1F47}"/>
              </a:ext>
            </a:extLst>
          </p:cNvPr>
          <p:cNvSpPr txBox="1"/>
          <p:nvPr/>
        </p:nvSpPr>
        <p:spPr>
          <a:xfrm>
            <a:off x="9326188" y="2976526"/>
            <a:ext cx="1621657" cy="646331"/>
          </a:xfrm>
          <a:prstGeom prst="rect">
            <a:avLst/>
          </a:prstGeom>
          <a:solidFill>
            <a:srgbClr val="FFFFFF"/>
          </a:solidFill>
          <a:ln w="25400" cap="flat" cmpd="sng" algn="ctr">
            <a:solidFill>
              <a:srgbClr val="000000"/>
            </a:solidFill>
            <a:prstDash val="solid"/>
          </a:ln>
          <a:effectLst/>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Verdana"/>
                <a:ea typeface="宋体"/>
                <a:cs typeface="+mn-cs"/>
              </a:rPr>
              <a:t>Frame de-composition</a:t>
            </a:r>
          </a:p>
        </p:txBody>
      </p:sp>
      <p:pic>
        <p:nvPicPr>
          <p:cNvPr id="13" name="图片 12">
            <a:extLst>
              <a:ext uri="{FF2B5EF4-FFF2-40B4-BE49-F238E27FC236}">
                <a16:creationId xmlns:a16="http://schemas.microsoft.com/office/drawing/2014/main" id="{EF1509CA-1E06-47DA-80F2-CEF369925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3693" y="5263003"/>
            <a:ext cx="4419600" cy="1569063"/>
          </a:xfrm>
          <a:prstGeom prst="rect">
            <a:avLst/>
          </a:prstGeom>
        </p:spPr>
      </p:pic>
    </p:spTree>
    <p:extLst>
      <p:ext uri="{BB962C8B-B14F-4D97-AF65-F5344CB8AC3E}">
        <p14:creationId xmlns:p14="http://schemas.microsoft.com/office/powerpoint/2010/main" val="36590372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A9B616-41F1-4507-99BF-AFB98357E754}"/>
              </a:ext>
            </a:extLst>
          </p:cNvPr>
          <p:cNvPicPr>
            <a:picLocks noChangeAspect="1"/>
          </p:cNvPicPr>
          <p:nvPr/>
        </p:nvPicPr>
        <p:blipFill>
          <a:blip r:embed="rId3"/>
          <a:stretch>
            <a:fillRect/>
          </a:stretch>
        </p:blipFill>
        <p:spPr>
          <a:xfrm>
            <a:off x="8708496" y="18566"/>
            <a:ext cx="3758141" cy="1332251"/>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pic>
        <p:nvPicPr>
          <p:cNvPr id="10" name="图片 9" descr="屏幕剪辑">
            <a:extLst>
              <a:ext uri="{FF2B5EF4-FFF2-40B4-BE49-F238E27FC236}">
                <a16:creationId xmlns:a16="http://schemas.microsoft.com/office/drawing/2014/main" id="{05C2D989-73E8-4493-B42B-9A9B6F1AD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901" y="2542864"/>
            <a:ext cx="5779406" cy="954398"/>
          </a:xfrm>
          <a:prstGeom prst="rect">
            <a:avLst/>
          </a:prstGeom>
        </p:spPr>
      </p:pic>
      <p:pic>
        <p:nvPicPr>
          <p:cNvPr id="11" name="图片 10" descr="屏幕剪辑">
            <a:extLst>
              <a:ext uri="{FF2B5EF4-FFF2-40B4-BE49-F238E27FC236}">
                <a16:creationId xmlns:a16="http://schemas.microsoft.com/office/drawing/2014/main" id="{8FDB811F-A3EC-4E71-A39D-BC79C4B429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901" y="1913086"/>
            <a:ext cx="3679969" cy="777812"/>
          </a:xfrm>
          <a:prstGeom prst="rect">
            <a:avLst/>
          </a:prstGeom>
        </p:spPr>
      </p:pic>
      <p:pic>
        <p:nvPicPr>
          <p:cNvPr id="14" name="内容占位符 10" descr="屏幕剪辑">
            <a:extLst>
              <a:ext uri="{FF2B5EF4-FFF2-40B4-BE49-F238E27FC236}">
                <a16:creationId xmlns:a16="http://schemas.microsoft.com/office/drawing/2014/main" id="{43968F9B-E8C8-4201-849D-312D679D5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874837" y="1337023"/>
            <a:ext cx="6408712" cy="614534"/>
          </a:xfrm>
          <a:prstGeom prst="rect">
            <a:avLst/>
          </a:prstGeom>
          <a:noFill/>
          <a:ln w="9525">
            <a:noFill/>
            <a:miter lim="800000"/>
            <a:headEnd/>
            <a:tailEnd/>
          </a:ln>
          <a:effectLst/>
        </p:spPr>
      </p:pic>
      <p:sp>
        <p:nvSpPr>
          <p:cNvPr id="15" name="TextBox 2">
            <a:extLst>
              <a:ext uri="{FF2B5EF4-FFF2-40B4-BE49-F238E27FC236}">
                <a16:creationId xmlns:a16="http://schemas.microsoft.com/office/drawing/2014/main" id="{4A893F00-EFA8-4977-A4DD-9D3CEBB6156C}"/>
              </a:ext>
            </a:extLst>
          </p:cNvPr>
          <p:cNvSpPr txBox="1"/>
          <p:nvPr/>
        </p:nvSpPr>
        <p:spPr>
          <a:xfrm>
            <a:off x="8927618" y="144038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(1)</a:t>
            </a:r>
            <a:endParaRPr lang="zh-CN" altLang="en-US" dirty="0">
              <a:solidFill>
                <a:srgbClr val="000000"/>
              </a:solidFill>
              <a:latin typeface="Arial" charset="0"/>
              <a:ea typeface="宋体" charset="-122"/>
            </a:endParaRPr>
          </a:p>
        </p:txBody>
      </p:sp>
      <p:sp>
        <p:nvSpPr>
          <p:cNvPr id="17" name="TextBox 14">
            <a:extLst>
              <a:ext uri="{FF2B5EF4-FFF2-40B4-BE49-F238E27FC236}">
                <a16:creationId xmlns:a16="http://schemas.microsoft.com/office/drawing/2014/main" id="{BE8CFAC8-1928-44E0-8522-6916857F1BFB}"/>
              </a:ext>
            </a:extLst>
          </p:cNvPr>
          <p:cNvSpPr txBox="1"/>
          <p:nvPr/>
        </p:nvSpPr>
        <p:spPr>
          <a:xfrm>
            <a:off x="8916848" y="2117326"/>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(2)</a:t>
            </a:r>
            <a:endParaRPr lang="zh-CN" altLang="en-US" dirty="0">
              <a:solidFill>
                <a:srgbClr val="000000"/>
              </a:solidFill>
              <a:latin typeface="Arial" charset="0"/>
              <a:ea typeface="宋体" charset="-122"/>
            </a:endParaRPr>
          </a:p>
        </p:txBody>
      </p:sp>
      <p:sp>
        <p:nvSpPr>
          <p:cNvPr id="18" name="TextBox 17">
            <a:extLst>
              <a:ext uri="{FF2B5EF4-FFF2-40B4-BE49-F238E27FC236}">
                <a16:creationId xmlns:a16="http://schemas.microsoft.com/office/drawing/2014/main" id="{980C9639-E9B0-4351-9AF0-E45BF6BD79BC}"/>
              </a:ext>
            </a:extLst>
          </p:cNvPr>
          <p:cNvSpPr txBox="1"/>
          <p:nvPr/>
        </p:nvSpPr>
        <p:spPr>
          <a:xfrm>
            <a:off x="8927618" y="284919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(3)</a:t>
            </a:r>
            <a:endParaRPr lang="zh-CN" altLang="en-US" dirty="0">
              <a:solidFill>
                <a:srgbClr val="000000"/>
              </a:solidFill>
              <a:latin typeface="Arial" charset="0"/>
              <a:ea typeface="宋体" charset="-122"/>
            </a:endParaRPr>
          </a:p>
        </p:txBody>
      </p:sp>
      <p:sp>
        <p:nvSpPr>
          <p:cNvPr id="19" name="矩形 18">
            <a:extLst>
              <a:ext uri="{FF2B5EF4-FFF2-40B4-BE49-F238E27FC236}">
                <a16:creationId xmlns:a16="http://schemas.microsoft.com/office/drawing/2014/main" id="{61019B4E-5148-4AD6-8692-73704C0A5AAD}"/>
              </a:ext>
            </a:extLst>
          </p:cNvPr>
          <p:cNvSpPr/>
          <p:nvPr/>
        </p:nvSpPr>
        <p:spPr>
          <a:xfrm>
            <a:off x="7114048" y="2489150"/>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36" name="图片 35" descr="屏幕剪辑">
            <a:extLst>
              <a:ext uri="{FF2B5EF4-FFF2-40B4-BE49-F238E27FC236}">
                <a16:creationId xmlns:a16="http://schemas.microsoft.com/office/drawing/2014/main" id="{CFB6E716-2FB1-4F09-82E6-FCFF64C30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8757" y="5916643"/>
            <a:ext cx="5447945" cy="1015299"/>
          </a:xfrm>
          <a:prstGeom prst="rect">
            <a:avLst/>
          </a:prstGeom>
        </p:spPr>
      </p:pic>
      <p:pic>
        <p:nvPicPr>
          <p:cNvPr id="37" name="图片 36" descr="屏幕剪辑">
            <a:extLst>
              <a:ext uri="{FF2B5EF4-FFF2-40B4-BE49-F238E27FC236}">
                <a16:creationId xmlns:a16="http://schemas.microsoft.com/office/drawing/2014/main" id="{29108B13-2B17-4300-A245-95E3D1A915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2062" y="4855452"/>
            <a:ext cx="2304256" cy="493769"/>
          </a:xfrm>
          <a:prstGeom prst="rect">
            <a:avLst/>
          </a:prstGeom>
        </p:spPr>
      </p:pic>
      <p:pic>
        <p:nvPicPr>
          <p:cNvPr id="38" name="图片 37" descr="屏幕剪辑">
            <a:extLst>
              <a:ext uri="{FF2B5EF4-FFF2-40B4-BE49-F238E27FC236}">
                <a16:creationId xmlns:a16="http://schemas.microsoft.com/office/drawing/2014/main" id="{27CED482-8DFB-40C0-940B-12EC2FC284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2046" y="4411662"/>
            <a:ext cx="5472608" cy="1497946"/>
          </a:xfrm>
          <a:prstGeom prst="rect">
            <a:avLst/>
          </a:prstGeom>
        </p:spPr>
      </p:pic>
      <p:pic>
        <p:nvPicPr>
          <p:cNvPr id="39" name="图片 38" descr="屏幕剪辑">
            <a:extLst>
              <a:ext uri="{FF2B5EF4-FFF2-40B4-BE49-F238E27FC236}">
                <a16:creationId xmlns:a16="http://schemas.microsoft.com/office/drawing/2014/main" id="{5233B83A-4614-418B-8ED0-7CBFDC9026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02675" y="5547277"/>
            <a:ext cx="1294742" cy="288587"/>
          </a:xfrm>
          <a:prstGeom prst="rect">
            <a:avLst/>
          </a:prstGeom>
        </p:spPr>
      </p:pic>
      <p:cxnSp>
        <p:nvCxnSpPr>
          <p:cNvPr id="40" name="直接连接符 39">
            <a:extLst>
              <a:ext uri="{FF2B5EF4-FFF2-40B4-BE49-F238E27FC236}">
                <a16:creationId xmlns:a16="http://schemas.microsoft.com/office/drawing/2014/main" id="{A92C7D86-0603-4B34-858C-6F25710C6974}"/>
              </a:ext>
            </a:extLst>
          </p:cNvPr>
          <p:cNvCxnSpPr/>
          <p:nvPr/>
        </p:nvCxnSpPr>
        <p:spPr>
          <a:xfrm>
            <a:off x="5730478" y="5916643"/>
            <a:ext cx="1080120" cy="0"/>
          </a:xfrm>
          <a:prstGeom prst="line">
            <a:avLst/>
          </a:prstGeom>
          <a:noFill/>
          <a:ln w="38100" cap="flat" cmpd="sng" algn="ctr">
            <a:solidFill>
              <a:srgbClr val="FF0000"/>
            </a:solidFill>
            <a:prstDash val="solid"/>
          </a:ln>
          <a:effectLst/>
        </p:spPr>
      </p:cxnSp>
      <p:sp>
        <p:nvSpPr>
          <p:cNvPr id="41" name="乘号 40">
            <a:extLst>
              <a:ext uri="{FF2B5EF4-FFF2-40B4-BE49-F238E27FC236}">
                <a16:creationId xmlns:a16="http://schemas.microsoft.com/office/drawing/2014/main" id="{CBA4D44A-00A5-40A5-989A-D39DDB0AD41D}"/>
              </a:ext>
            </a:extLst>
          </p:cNvPr>
          <p:cNvSpPr/>
          <p:nvPr/>
        </p:nvSpPr>
        <p:spPr>
          <a:xfrm>
            <a:off x="6198245" y="5779814"/>
            <a:ext cx="252313" cy="252313"/>
          </a:xfrm>
          <a:prstGeom prst="mathMultiply">
            <a:avLst>
              <a:gd name="adj1" fmla="val 10213"/>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42" name="TextBox 18">
            <a:extLst>
              <a:ext uri="{FF2B5EF4-FFF2-40B4-BE49-F238E27FC236}">
                <a16:creationId xmlns:a16="http://schemas.microsoft.com/office/drawing/2014/main" id="{889E807B-A8A0-4281-AA63-32587ADA9A85}"/>
              </a:ext>
            </a:extLst>
          </p:cNvPr>
          <p:cNvSpPr txBox="1"/>
          <p:nvPr/>
        </p:nvSpPr>
        <p:spPr>
          <a:xfrm>
            <a:off x="7314654" y="5275758"/>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(4)</a:t>
            </a:r>
            <a:endParaRPr lang="zh-CN" altLang="en-US" dirty="0">
              <a:solidFill>
                <a:srgbClr val="000000"/>
              </a:solidFill>
              <a:latin typeface="Arial" charset="0"/>
              <a:ea typeface="宋体" charset="-122"/>
            </a:endParaRPr>
          </a:p>
        </p:txBody>
      </p:sp>
      <p:sp>
        <p:nvSpPr>
          <p:cNvPr id="43" name="TextBox 19">
            <a:extLst>
              <a:ext uri="{FF2B5EF4-FFF2-40B4-BE49-F238E27FC236}">
                <a16:creationId xmlns:a16="http://schemas.microsoft.com/office/drawing/2014/main" id="{519172A0-ED2F-4A9C-A19B-13790AB7F01B}"/>
              </a:ext>
            </a:extLst>
          </p:cNvPr>
          <p:cNvSpPr txBox="1"/>
          <p:nvPr/>
        </p:nvSpPr>
        <p:spPr>
          <a:xfrm>
            <a:off x="11258326" y="4917670"/>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(5)</a:t>
            </a:r>
            <a:endParaRPr lang="zh-CN" altLang="en-US" dirty="0">
              <a:solidFill>
                <a:srgbClr val="000000"/>
              </a:solidFill>
              <a:latin typeface="Arial" charset="0"/>
              <a:ea typeface="宋体" charset="-122"/>
            </a:endParaRPr>
          </a:p>
        </p:txBody>
      </p:sp>
      <p:sp>
        <p:nvSpPr>
          <p:cNvPr id="44" name="TextBox 20">
            <a:extLst>
              <a:ext uri="{FF2B5EF4-FFF2-40B4-BE49-F238E27FC236}">
                <a16:creationId xmlns:a16="http://schemas.microsoft.com/office/drawing/2014/main" id="{D5B236A2-5E6B-43FE-A691-3500270D410B}"/>
              </a:ext>
            </a:extLst>
          </p:cNvPr>
          <p:cNvSpPr txBox="1"/>
          <p:nvPr/>
        </p:nvSpPr>
        <p:spPr>
          <a:xfrm>
            <a:off x="7818710" y="6211862"/>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(6)</a:t>
            </a:r>
            <a:endParaRPr lang="zh-CN" altLang="en-US" dirty="0">
              <a:solidFill>
                <a:srgbClr val="000000"/>
              </a:solidFill>
              <a:latin typeface="Arial" charset="0"/>
              <a:ea typeface="宋体" charset="-122"/>
            </a:endParaRPr>
          </a:p>
        </p:txBody>
      </p:sp>
      <p:sp>
        <p:nvSpPr>
          <p:cNvPr id="45" name="TextBox 21">
            <a:extLst>
              <a:ext uri="{FF2B5EF4-FFF2-40B4-BE49-F238E27FC236}">
                <a16:creationId xmlns:a16="http://schemas.microsoft.com/office/drawing/2014/main" id="{E9F96CFE-10C2-4AE8-886D-EB5B58A5E580}"/>
              </a:ext>
            </a:extLst>
          </p:cNvPr>
          <p:cNvSpPr txBox="1"/>
          <p:nvPr/>
        </p:nvSpPr>
        <p:spPr>
          <a:xfrm>
            <a:off x="11285448" y="5435953"/>
            <a:ext cx="466794" cy="369332"/>
          </a:xfrm>
          <a:prstGeom prst="rect">
            <a:avLst/>
          </a:prstGeom>
          <a:noFill/>
        </p:spPr>
        <p:txBody>
          <a:bodyPr wrap="none" rtlCol="0">
            <a:spAutoFit/>
          </a:bodyPr>
          <a:lstStyle/>
          <a:p>
            <a:pPr defTabSz="914400" fontAlgn="base">
              <a:spcBef>
                <a:spcPct val="0"/>
              </a:spcBef>
              <a:spcAft>
                <a:spcPct val="0"/>
              </a:spcAft>
            </a:pPr>
            <a:r>
              <a:rPr lang="en-US" altLang="zh-CN" dirty="0">
                <a:solidFill>
                  <a:srgbClr val="000000"/>
                </a:solidFill>
                <a:latin typeface="Arial" charset="0"/>
                <a:ea typeface="宋体" charset="-122"/>
              </a:rPr>
              <a:t>(7)</a:t>
            </a:r>
            <a:endParaRPr lang="zh-CN" altLang="en-US" dirty="0">
              <a:solidFill>
                <a:srgbClr val="000000"/>
              </a:solidFill>
              <a:latin typeface="Arial" charset="0"/>
              <a:ea typeface="宋体" charset="-122"/>
            </a:endParaRPr>
          </a:p>
        </p:txBody>
      </p:sp>
      <p:sp>
        <p:nvSpPr>
          <p:cNvPr id="46" name="矩形 45">
            <a:extLst>
              <a:ext uri="{FF2B5EF4-FFF2-40B4-BE49-F238E27FC236}">
                <a16:creationId xmlns:a16="http://schemas.microsoft.com/office/drawing/2014/main" id="{C1067EDB-1483-430D-922D-A3E4F4DAD4BD}"/>
              </a:ext>
            </a:extLst>
          </p:cNvPr>
          <p:cNvSpPr/>
          <p:nvPr/>
        </p:nvSpPr>
        <p:spPr>
          <a:xfrm>
            <a:off x="6712228" y="5894481"/>
            <a:ext cx="521429" cy="46139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sp>
        <p:nvSpPr>
          <p:cNvPr id="2" name="Text Placeholder 1"/>
          <p:cNvSpPr>
            <a:spLocks noGrp="1"/>
          </p:cNvSpPr>
          <p:nvPr>
            <p:ph type="body" sz="quarter" idx="10"/>
          </p:nvPr>
        </p:nvSpPr>
        <p:spPr>
          <a:xfrm>
            <a:off x="274638" y="744656"/>
            <a:ext cx="11887200" cy="4124206"/>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r>
              <a:rPr lang="en-US" altLang="zh-CN" dirty="0">
                <a:solidFill>
                  <a:srgbClr val="000000"/>
                </a:solidFill>
                <a:sym typeface="Wingdings" panose="05000000000000000000" pitchFamily="2" charset="2"/>
              </a:rPr>
              <a:t>Frame sync. to label synchronous decoding</a:t>
            </a:r>
          </a:p>
          <a:p>
            <a:endParaRPr lang="en-US" dirty="0">
              <a:solidFill>
                <a:srgbClr val="000000"/>
              </a:solidFill>
              <a:sym typeface="Wingdings" panose="05000000000000000000" pitchFamily="2" charset="2"/>
            </a:endParaRPr>
          </a:p>
        </p:txBody>
      </p:sp>
      <p:sp>
        <p:nvSpPr>
          <p:cNvPr id="51" name="右大括号 50">
            <a:extLst>
              <a:ext uri="{FF2B5EF4-FFF2-40B4-BE49-F238E27FC236}">
                <a16:creationId xmlns:a16="http://schemas.microsoft.com/office/drawing/2014/main" id="{6A05DAAF-52C2-45DE-A3E9-884564352A13}"/>
              </a:ext>
            </a:extLst>
          </p:cNvPr>
          <p:cNvSpPr/>
          <p:nvPr/>
        </p:nvSpPr>
        <p:spPr>
          <a:xfrm flipH="1">
            <a:off x="8656637" y="5021262"/>
            <a:ext cx="294006" cy="862144"/>
          </a:xfrm>
          <a:prstGeom prst="rightBrace">
            <a:avLst>
              <a:gd name="adj1" fmla="val 8333"/>
              <a:gd name="adj2" fmla="val 48772"/>
            </a:avLst>
          </a:prstGeom>
          <a:noFill/>
          <a:ln w="9525" cap="flat" cmpd="sng" algn="ctr">
            <a:solidFill>
              <a:schemeClr val="tx1"/>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Verdana"/>
              <a:ea typeface="宋体"/>
              <a:cs typeface="+mn-cs"/>
            </a:endParaRPr>
          </a:p>
        </p:txBody>
      </p:sp>
    </p:spTree>
    <p:extLst>
      <p:ext uri="{BB962C8B-B14F-4D97-AF65-F5344CB8AC3E}">
        <p14:creationId xmlns:p14="http://schemas.microsoft.com/office/powerpoint/2010/main" val="14642795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屏幕截图&#10;&#10;自动生成的说明">
            <a:extLst>
              <a:ext uri="{FF2B5EF4-FFF2-40B4-BE49-F238E27FC236}">
                <a16:creationId xmlns:a16="http://schemas.microsoft.com/office/drawing/2014/main" id="{89D115A9-BC66-4D37-AAA0-85C9DCA7BACC}"/>
              </a:ext>
            </a:extLst>
          </p:cNvPr>
          <p:cNvPicPr>
            <a:picLocks noChangeAspect="1"/>
          </p:cNvPicPr>
          <p:nvPr/>
        </p:nvPicPr>
        <p:blipFill>
          <a:blip r:embed="rId3"/>
          <a:stretch>
            <a:fillRect/>
          </a:stretch>
        </p:blipFill>
        <p:spPr>
          <a:xfrm>
            <a:off x="1189037" y="1661225"/>
            <a:ext cx="10468830" cy="4379650"/>
          </a:xfrm>
          <a:prstGeom prst="rect">
            <a:avLst/>
          </a:prstGeom>
        </p:spPr>
      </p:pic>
      <p:sp>
        <p:nvSpPr>
          <p:cNvPr id="2" name="Text Placeholder 1"/>
          <p:cNvSpPr>
            <a:spLocks noGrp="1"/>
          </p:cNvSpPr>
          <p:nvPr>
            <p:ph type="body" sz="quarter" idx="10"/>
          </p:nvPr>
        </p:nvSpPr>
        <p:spPr>
          <a:xfrm>
            <a:off x="274638" y="1158398"/>
            <a:ext cx="11887200" cy="4801314"/>
          </a:xfrm>
        </p:spPr>
        <p:txBody>
          <a:bodyPr/>
          <a:lstStyle/>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altLang="zh-CN" dirty="0">
              <a:solidFill>
                <a:srgbClr val="000000"/>
              </a:solidFill>
              <a:sym typeface="Wingdings" panose="05000000000000000000" pitchFamily="2" charset="2"/>
            </a:endParaRPr>
          </a:p>
          <a:p>
            <a:endParaRPr lang="en-US"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由逐帧同步到标签同步</a:t>
            </a:r>
            <a:endParaRPr lang="en-US" dirty="0"/>
          </a:p>
        </p:txBody>
      </p:sp>
      <p:sp>
        <p:nvSpPr>
          <p:cNvPr id="24" name="矩形 23">
            <a:extLst>
              <a:ext uri="{FF2B5EF4-FFF2-40B4-BE49-F238E27FC236}">
                <a16:creationId xmlns:a16="http://schemas.microsoft.com/office/drawing/2014/main" id="{05A012CF-4977-4617-A210-734FA5C19147}"/>
              </a:ext>
            </a:extLst>
          </p:cNvPr>
          <p:cNvSpPr/>
          <p:nvPr/>
        </p:nvSpPr>
        <p:spPr>
          <a:xfrm>
            <a:off x="2462689" y="4106862"/>
            <a:ext cx="2772023" cy="431887"/>
          </a:xfrm>
          <a:prstGeom prst="rect">
            <a:avLst/>
          </a:prstGeom>
          <a:noFill/>
          <a:ln w="381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Verdana"/>
              <a:ea typeface="宋体"/>
              <a:cs typeface="+mn-cs"/>
            </a:endParaRPr>
          </a:p>
        </p:txBody>
      </p:sp>
      <p:pic>
        <p:nvPicPr>
          <p:cNvPr id="25" name="图片 24">
            <a:extLst>
              <a:ext uri="{FF2B5EF4-FFF2-40B4-BE49-F238E27FC236}">
                <a16:creationId xmlns:a16="http://schemas.microsoft.com/office/drawing/2014/main" id="{AA901455-CE9E-4938-BF1F-0D9E5B79F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155" y="6122038"/>
            <a:ext cx="2400635" cy="523948"/>
          </a:xfrm>
          <a:prstGeom prst="rect">
            <a:avLst/>
          </a:prstGeom>
          <a:ln w="19050">
            <a:solidFill>
              <a:srgbClr val="000000"/>
            </a:solidFill>
          </a:ln>
        </p:spPr>
      </p:pic>
      <p:cxnSp>
        <p:nvCxnSpPr>
          <p:cNvPr id="26" name="直接箭头连接符 25">
            <a:extLst>
              <a:ext uri="{FF2B5EF4-FFF2-40B4-BE49-F238E27FC236}">
                <a16:creationId xmlns:a16="http://schemas.microsoft.com/office/drawing/2014/main" id="{D6E356D1-C51B-4179-8895-33795A2F5578}"/>
              </a:ext>
            </a:extLst>
          </p:cNvPr>
          <p:cNvCxnSpPr>
            <a:cxnSpLocks/>
          </p:cNvCxnSpPr>
          <p:nvPr/>
        </p:nvCxnSpPr>
        <p:spPr>
          <a:xfrm flipV="1">
            <a:off x="2139155" y="4487862"/>
            <a:ext cx="726282" cy="1634177"/>
          </a:xfrm>
          <a:prstGeom prst="straightConnector1">
            <a:avLst/>
          </a:prstGeom>
          <a:noFill/>
          <a:ln w="28575" cap="flat" cmpd="sng" algn="ctr">
            <a:solidFill>
              <a:srgbClr val="000000"/>
            </a:solidFill>
            <a:prstDash val="solid"/>
            <a:tailEnd type="arrow"/>
          </a:ln>
          <a:effectLst/>
        </p:spPr>
      </p:cxnSp>
      <p:pic>
        <p:nvPicPr>
          <p:cNvPr id="30" name="图片 29">
            <a:extLst>
              <a:ext uri="{FF2B5EF4-FFF2-40B4-BE49-F238E27FC236}">
                <a16:creationId xmlns:a16="http://schemas.microsoft.com/office/drawing/2014/main" id="{F7BA38D9-6E50-4699-9E28-6BB3AD627E37}"/>
              </a:ext>
            </a:extLst>
          </p:cNvPr>
          <p:cNvPicPr>
            <a:picLocks noChangeAspect="1"/>
          </p:cNvPicPr>
          <p:nvPr/>
        </p:nvPicPr>
        <p:blipFill>
          <a:blip r:embed="rId5"/>
          <a:stretch>
            <a:fillRect/>
          </a:stretch>
        </p:blipFill>
        <p:spPr>
          <a:xfrm>
            <a:off x="8708496" y="18566"/>
            <a:ext cx="3758141" cy="1332251"/>
          </a:xfrm>
          <a:prstGeom prst="rect">
            <a:avLst/>
          </a:prstGeom>
        </p:spPr>
      </p:pic>
    </p:spTree>
    <p:extLst>
      <p:ext uri="{BB962C8B-B14F-4D97-AF65-F5344CB8AC3E}">
        <p14:creationId xmlns:p14="http://schemas.microsoft.com/office/powerpoint/2010/main" val="176907495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0E80EE00-0D7C-41C9-9C3E-42BE53CFDF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081" y="3417888"/>
            <a:ext cx="4967556" cy="917574"/>
          </a:xfrm>
          <a:prstGeom prst="rect">
            <a:avLst/>
          </a:prstGeom>
        </p:spPr>
      </p:pic>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复杂度变化分析</a:t>
            </a:r>
            <a:endParaRPr lang="en-US" dirty="0"/>
          </a:p>
        </p:txBody>
      </p:sp>
      <p:sp>
        <p:nvSpPr>
          <p:cNvPr id="12" name="内容占位符 2">
            <a:extLst>
              <a:ext uri="{FF2B5EF4-FFF2-40B4-BE49-F238E27FC236}">
                <a16:creationId xmlns:a16="http://schemas.microsoft.com/office/drawing/2014/main" id="{B07ABAD5-AAF0-4B6D-8C89-0A3205F46B01}"/>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Frame synchronous decoding</a:t>
            </a:r>
          </a:p>
          <a:p>
            <a:endParaRPr lang="en-US" altLang="zh-CN" dirty="0"/>
          </a:p>
          <a:p>
            <a:endParaRPr lang="en-US" altLang="zh-CN" sz="2000" dirty="0"/>
          </a:p>
          <a:p>
            <a:r>
              <a:rPr lang="en-US" altLang="zh-CN" dirty="0"/>
              <a:t>Label synchronous decoding</a:t>
            </a:r>
          </a:p>
          <a:p>
            <a:endParaRPr lang="en-US" altLang="zh-CN" dirty="0"/>
          </a:p>
          <a:p>
            <a:pPr marL="0" indent="0">
              <a:buFont typeface="Arial" pitchFamily="34" charset="0"/>
              <a:buNone/>
            </a:pPr>
            <a:r>
              <a:rPr lang="en-US" altLang="zh-CN" dirty="0"/>
              <a:t>	where we usually have</a:t>
            </a:r>
          </a:p>
          <a:p>
            <a:pPr marL="0" indent="0">
              <a:buFont typeface="Arial" pitchFamily="34" charset="0"/>
              <a:buNone/>
            </a:pPr>
            <a:r>
              <a:rPr lang="en-US" altLang="zh-CN" dirty="0"/>
              <a:t>		 T:U = 10:1</a:t>
            </a:r>
            <a:endParaRPr lang="zh-CN" altLang="en-US" dirty="0"/>
          </a:p>
        </p:txBody>
      </p:sp>
      <p:pic>
        <p:nvPicPr>
          <p:cNvPr id="13" name="图片 12">
            <a:extLst>
              <a:ext uri="{FF2B5EF4-FFF2-40B4-BE49-F238E27FC236}">
                <a16:creationId xmlns:a16="http://schemas.microsoft.com/office/drawing/2014/main" id="{EAA327B1-4807-4444-804C-01D6C38CF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37" y="1745189"/>
            <a:ext cx="3581400" cy="731520"/>
          </a:xfrm>
          <a:prstGeom prst="rect">
            <a:avLst/>
          </a:prstGeom>
        </p:spPr>
      </p:pic>
      <p:grpSp>
        <p:nvGrpSpPr>
          <p:cNvPr id="6" name="组合 5">
            <a:extLst>
              <a:ext uri="{FF2B5EF4-FFF2-40B4-BE49-F238E27FC236}">
                <a16:creationId xmlns:a16="http://schemas.microsoft.com/office/drawing/2014/main" id="{AC3157CD-C528-4D4B-98CA-11E34E7547BC}"/>
              </a:ext>
            </a:extLst>
          </p:cNvPr>
          <p:cNvGrpSpPr/>
          <p:nvPr/>
        </p:nvGrpSpPr>
        <p:grpSpPr>
          <a:xfrm>
            <a:off x="5834381" y="4640262"/>
            <a:ext cx="6496476" cy="2306404"/>
            <a:chOff x="1008112" y="4293096"/>
            <a:chExt cx="7164288" cy="2543493"/>
          </a:xfrm>
        </p:grpSpPr>
        <p:pic>
          <p:nvPicPr>
            <p:cNvPr id="15" name="图片 14">
              <a:extLst>
                <a:ext uri="{FF2B5EF4-FFF2-40B4-BE49-F238E27FC236}">
                  <a16:creationId xmlns:a16="http://schemas.microsoft.com/office/drawing/2014/main" id="{2777EBCD-4A4D-4BF9-B703-7572B0DB1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112" y="4293096"/>
              <a:ext cx="7164288" cy="2543493"/>
            </a:xfrm>
            <a:prstGeom prst="rect">
              <a:avLst/>
            </a:prstGeom>
          </p:spPr>
        </p:pic>
        <p:sp>
          <p:nvSpPr>
            <p:cNvPr id="17" name="矩形 16">
              <a:extLst>
                <a:ext uri="{FF2B5EF4-FFF2-40B4-BE49-F238E27FC236}">
                  <a16:creationId xmlns:a16="http://schemas.microsoft.com/office/drawing/2014/main" id="{1EC90D1A-82A8-48E3-8607-4CEB1D131507}"/>
                </a:ext>
              </a:extLst>
            </p:cNvPr>
            <p:cNvSpPr/>
            <p:nvPr/>
          </p:nvSpPr>
          <p:spPr>
            <a:xfrm>
              <a:off x="2699792"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C5DFA44A-563D-4075-A990-947EB675A579}"/>
                </a:ext>
              </a:extLst>
            </p:cNvPr>
            <p:cNvSpPr/>
            <p:nvPr/>
          </p:nvSpPr>
          <p:spPr>
            <a:xfrm>
              <a:off x="5543859"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2471DA5-A958-4288-8777-0CACFF2F96C2}"/>
                </a:ext>
              </a:extLst>
            </p:cNvPr>
            <p:cNvSpPr/>
            <p:nvPr/>
          </p:nvSpPr>
          <p:spPr>
            <a:xfrm>
              <a:off x="7092280" y="5833663"/>
              <a:ext cx="360040" cy="259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3098268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158398"/>
            <a:ext cx="11887200" cy="3376502"/>
          </a:xfrm>
        </p:spPr>
        <p:txBody>
          <a:bodyPr/>
          <a:lstStyle/>
          <a:p>
            <a:pPr>
              <a:lnSpc>
                <a:spcPct val="150000"/>
              </a:lnSpc>
            </a:pPr>
            <a:r>
              <a:rPr lang="zh-CN" altLang="en-US" dirty="0">
                <a:gradFill>
                  <a:gsLst>
                    <a:gs pos="1250">
                      <a:schemeClr val="tx1"/>
                    </a:gs>
                    <a:gs pos="100000">
                      <a:schemeClr val="tx1"/>
                    </a:gs>
                  </a:gsLst>
                  <a:lin ang="5400000" scaled="0"/>
                </a:gradFill>
                <a:sym typeface="Wingdings" panose="05000000000000000000" pitchFamily="2" charset="2"/>
              </a:rPr>
              <a:t>实验配置</a:t>
            </a:r>
            <a:r>
              <a:rPr lang="en-US" altLang="zh-CN" dirty="0">
                <a:gradFill>
                  <a:gsLst>
                    <a:gs pos="1250">
                      <a:schemeClr val="tx1"/>
                    </a:gs>
                    <a:gs pos="100000">
                      <a:schemeClr val="tx1"/>
                    </a:gs>
                  </a:gsLst>
                  <a:lin ang="5400000" scaled="0"/>
                </a:gradFill>
                <a:sym typeface="Wingdings" panose="05000000000000000000" pitchFamily="2" charset="2"/>
              </a:rPr>
              <a:t> </a:t>
            </a:r>
          </a:p>
          <a:p>
            <a:pPr lvl="1">
              <a:lnSpc>
                <a:spcPct val="150000"/>
              </a:lnSpc>
            </a:pPr>
            <a:r>
              <a:rPr lang="en-US" altLang="zh-CN" sz="3000" dirty="0">
                <a:solidFill>
                  <a:srgbClr val="000000"/>
                </a:solidFill>
                <a:sym typeface="Wingdings" panose="05000000000000000000" pitchFamily="2" charset="2"/>
              </a:rPr>
              <a:t>Switchboard 300 hours corpus, 2.5-3M parameters </a:t>
            </a:r>
          </a:p>
          <a:p>
            <a:pPr lvl="1">
              <a:lnSpc>
                <a:spcPct val="150000"/>
              </a:lnSpc>
            </a:pPr>
            <a:r>
              <a:rPr lang="en-US" altLang="zh-CN" sz="3000" dirty="0">
                <a:solidFill>
                  <a:srgbClr val="000000"/>
                </a:solidFill>
                <a:sym typeface="Wingdings" panose="05000000000000000000" pitchFamily="2" charset="2"/>
              </a:rPr>
              <a:t>30k-vocabulary, several tri-gram language models (LM)</a:t>
            </a:r>
          </a:p>
          <a:p>
            <a:pPr>
              <a:lnSpc>
                <a:spcPct val="150000"/>
              </a:lnSpc>
            </a:pPr>
            <a:endParaRPr lang="en-US" sz="3000" dirty="0">
              <a:solidFill>
                <a:srgbClr val="000000"/>
              </a:solidFill>
              <a:sym typeface="Wingdings" panose="05000000000000000000" pitchFamily="2" charset="2"/>
            </a:endParaRPr>
          </a:p>
        </p:txBody>
      </p:sp>
      <p:sp>
        <p:nvSpPr>
          <p:cNvPr id="16" name="Title 2">
            <a:extLst>
              <a:ext uri="{FF2B5EF4-FFF2-40B4-BE49-F238E27FC236}">
                <a16:creationId xmlns:a16="http://schemas.microsoft.com/office/drawing/2014/main" id="{4A8B27A0-8033-41AB-912B-0C377C1260E2}"/>
              </a:ext>
            </a:extLst>
          </p:cNvPr>
          <p:cNvSpPr>
            <a:spLocks noGrp="1"/>
          </p:cNvSpPr>
          <p:nvPr>
            <p:ph type="title"/>
          </p:nvPr>
        </p:nvSpPr>
        <p:spPr>
          <a:xfrm>
            <a:off x="274639" y="295274"/>
            <a:ext cx="11889564" cy="917575"/>
          </a:xfrm>
        </p:spPr>
        <p:txBody>
          <a:bodyPr/>
          <a:lstStyle/>
          <a:p>
            <a:r>
              <a:rPr lang="zh-CN" altLang="en-US" dirty="0">
                <a:solidFill>
                  <a:srgbClr val="0078D7"/>
                </a:solidFill>
              </a:rPr>
              <a:t>实验结果</a:t>
            </a:r>
            <a:endParaRPr lang="en-US" dirty="0"/>
          </a:p>
        </p:txBody>
      </p:sp>
      <p:sp>
        <p:nvSpPr>
          <p:cNvPr id="10" name="内容占位符 2">
            <a:extLst>
              <a:ext uri="{FF2B5EF4-FFF2-40B4-BE49-F238E27FC236}">
                <a16:creationId xmlns:a16="http://schemas.microsoft.com/office/drawing/2014/main" id="{C8C40363-51B7-4FAA-B519-0F384F9CC4EB}"/>
              </a:ext>
            </a:extLst>
          </p:cNvPr>
          <p:cNvSpPr txBox="1">
            <a:spLocks/>
          </p:cNvSpPr>
          <p:nvPr/>
        </p:nvSpPr>
        <p:spPr>
          <a:xfrm>
            <a:off x="323850" y="1125538"/>
            <a:ext cx="8424863" cy="49672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Tree>
    <p:extLst>
      <p:ext uri="{BB962C8B-B14F-4D97-AF65-F5344CB8AC3E}">
        <p14:creationId xmlns:p14="http://schemas.microsoft.com/office/powerpoint/2010/main" val="2084409150"/>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pc="http://schemas.microsoft.com/office/infopath/2007/PartnerControls" xmlns:xsi="http://www.w3.org/2001/XMLSchema-instance">
  <documentManagement>
    <LastSharedByUser xmlns="9a10a4b0-44e1-4b3e-a645-17af7e82b6df">kakuzel@microsoft.com</LastSharedByUser>
    <LastSharedByTime xmlns="9a10a4b0-44e1-4b3e-a645-17af7e82b6df">2016-09-23T00:04:43+00:00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Executive Document" ma:contentTypeID="0x010100A8E1759472AD1A4399D4CDF99526312E00319E52E5EF6C24469BF9B57573A93A94" ma:contentTypeVersion="5" ma:contentTypeDescription="" ma:contentTypeScope="" ma:versionID="f722868e62694bfb09b9d6519a8d3cee">
  <xsd:schema xmlns:xsd="http://www.w3.org/2001/XMLSchema" xmlns:xs="http://www.w3.org/2001/XMLSchema" xmlns:p="http://schemas.microsoft.com/office/2006/metadata/properties" xmlns:ns3="9a10a4b0-44e1-4b3e-a645-17af7e82b6df" targetNamespace="http://schemas.microsoft.com/office/2006/metadata/properties" ma:root="true" ma:fieldsID="3def0e91723dfc415168f0344b8be1a7" ns3:_="">
    <xsd:import namespace="9a10a4b0-44e1-4b3e-a645-17af7e82b6df"/>
    <xsd:element name="properties">
      <xsd:complexType>
        <xsd:sequence>
          <xsd:element name="documentManagement">
            <xsd:complexType>
              <xsd:all>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10a4b0-44e1-4b3e-a645-17af7e82b6df" elementFormDefault="qualified">
    <xsd:import namespace="http://schemas.microsoft.com/office/2006/documentManagement/types"/>
    <xsd:import namespace="http://schemas.microsoft.com/office/infopath/2007/PartnerControls"/>
    <xsd:element name="LastSharedByUser" ma:index="9" nillable="true" ma:displayName="Last Shared By User" ma:description="" ma:internalName="LastSharedByUser" ma:readOnly="true">
      <xsd:simpleType>
        <xsd:restriction base="dms:Note">
          <xsd:maxLength value="255"/>
        </xsd:restriction>
      </xsd:simpleType>
    </xsd:element>
    <xsd:element name="LastSharedByTime" ma:index="10"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9a10a4b0-44e1-4b3e-a645-17af7e82b6df"/>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64EDF6A-D35A-4965-BB69-04844CCF21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10a4b0-44e1-4b3e-a645-17af7e82b6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Microsoft_Ignite_2016_16x9_Template</Template>
  <TotalTime>21129</TotalTime>
  <Words>11517</Words>
  <Application>Microsoft Office PowerPoint</Application>
  <PresentationFormat>自定义</PresentationFormat>
  <Paragraphs>1613</Paragraphs>
  <Slides>128</Slides>
  <Notes>94</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128</vt:i4>
      </vt:variant>
    </vt:vector>
  </HeadingPairs>
  <TitlesOfParts>
    <vt:vector size="136" baseType="lpstr">
      <vt:lpstr>等线</vt:lpstr>
      <vt:lpstr>Arial</vt:lpstr>
      <vt:lpstr>Consolas</vt:lpstr>
      <vt:lpstr>Segoe UI</vt:lpstr>
      <vt:lpstr>Segoe UI Light</vt:lpstr>
      <vt:lpstr>Verdana</vt:lpstr>
      <vt:lpstr>Wingdings</vt:lpstr>
      <vt:lpstr>5-50002_Ignite_Breakout_Template</vt:lpstr>
      <vt:lpstr>语音识别深度序列建模及解码 </vt:lpstr>
      <vt:lpstr>自动语音识别</vt:lpstr>
      <vt:lpstr>自动语音识别</vt:lpstr>
      <vt:lpstr>提纲</vt:lpstr>
      <vt:lpstr>提纲</vt:lpstr>
      <vt:lpstr>语音识别任务</vt:lpstr>
      <vt:lpstr>语音识别任务</vt:lpstr>
      <vt:lpstr>基于统计的语音识别框架</vt:lpstr>
      <vt:lpstr>语音识别中的隐马尔科夫模型</vt:lpstr>
      <vt:lpstr>基于深度学习的语音识别</vt:lpstr>
      <vt:lpstr>语音识别的序列建模</vt:lpstr>
      <vt:lpstr>框架一：序列鉴别性训练</vt:lpstr>
      <vt:lpstr>框架一：序列鉴别性训练</vt:lpstr>
      <vt:lpstr>框架二：鉴别式序列模型</vt:lpstr>
      <vt:lpstr>提纲</vt:lpstr>
      <vt:lpstr>语音识别中的搜索解码</vt:lpstr>
      <vt:lpstr>语音识别中的搜索解码</vt:lpstr>
      <vt:lpstr>语音识别中的搜索解码</vt:lpstr>
      <vt:lpstr>基线解码算法</vt:lpstr>
      <vt:lpstr>基线解码算法</vt:lpstr>
      <vt:lpstr>搜索解码研究</vt:lpstr>
      <vt:lpstr>提纲</vt:lpstr>
      <vt:lpstr>序列鉴别性训练</vt:lpstr>
      <vt:lpstr>无词图鉴别性训练</vt:lpstr>
      <vt:lpstr>无词图鉴别性训练的实现</vt:lpstr>
      <vt:lpstr>多说话人重叠语音信号识别</vt:lpstr>
      <vt:lpstr>PowerPoint 演示文稿</vt:lpstr>
      <vt:lpstr>排列不变性训练 （ Permutation Invariant Training , PIT）</vt:lpstr>
      <vt:lpstr>Permutation Invariant Training for ASR</vt:lpstr>
      <vt:lpstr>Permutation Invariant Training for ASR</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多输出的鉴别性训练方法</vt:lpstr>
      <vt:lpstr>实验结果</vt:lpstr>
      <vt:lpstr>系统介绍</vt:lpstr>
      <vt:lpstr>实验结果</vt:lpstr>
      <vt:lpstr>实验结果</vt:lpstr>
      <vt:lpstr>例子（ 50小时 女声-女声）</vt:lpstr>
      <vt:lpstr>PowerPoint 演示文稿</vt:lpstr>
      <vt:lpstr>提纲</vt:lpstr>
      <vt:lpstr>语音识别中的搜索解码</vt:lpstr>
      <vt:lpstr>加速思路</vt:lpstr>
      <vt:lpstr>加速思路</vt:lpstr>
      <vt:lpstr>基线解码算法</vt:lpstr>
      <vt:lpstr>基线解码算法</vt:lpstr>
      <vt:lpstr>语音识别中的GPU应用</vt:lpstr>
      <vt:lpstr>本工作的不同之处</vt:lpstr>
      <vt:lpstr>本工作的不同之处</vt:lpstr>
      <vt:lpstr>本工作的不同之处</vt:lpstr>
      <vt:lpstr>框架介绍</vt:lpstr>
      <vt:lpstr>框架介绍</vt:lpstr>
      <vt:lpstr>框架介绍</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问题1: 令牌合并</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问题2: 负载均衡</vt:lpstr>
      <vt:lpstr>问题3: 词图处理</vt:lpstr>
      <vt:lpstr>实验结果</vt:lpstr>
      <vt:lpstr>实验结果</vt:lpstr>
      <vt:lpstr>实验结果</vt:lpstr>
      <vt:lpstr>实验结果</vt:lpstr>
      <vt:lpstr>实验结果</vt:lpstr>
      <vt:lpstr>实验结果</vt:lpstr>
      <vt:lpstr>实验结果</vt:lpstr>
      <vt:lpstr>提纲</vt:lpstr>
      <vt:lpstr>基于深度学习的语音识别</vt:lpstr>
      <vt:lpstr>端到端的语音识别</vt:lpstr>
      <vt:lpstr>端到端的语音识别</vt:lpstr>
      <vt:lpstr>连接时序分类模型（CTC）</vt:lpstr>
      <vt:lpstr>基于HMM与CTC的声学模型比较</vt:lpstr>
      <vt:lpstr>由逐帧同步到标签同步</vt:lpstr>
      <vt:lpstr>由逐帧同步到标签同步</vt:lpstr>
      <vt:lpstr>由逐帧同步到标签同步</vt:lpstr>
      <vt:lpstr>由逐帧同步到标签同步</vt:lpstr>
      <vt:lpstr>复杂度变化分析</vt:lpstr>
      <vt:lpstr>实验结果</vt:lpstr>
      <vt:lpstr>实验结果</vt:lpstr>
      <vt:lpstr>实验结果</vt:lpstr>
      <vt:lpstr>CTC音素词图 – 一种紧致的声学表示</vt:lpstr>
      <vt:lpstr>CTC音素词图 – 一种紧致的声学表示</vt:lpstr>
      <vt:lpstr>CTC音素词图的扩展应用</vt:lpstr>
      <vt:lpstr>例子：关键词检测</vt:lpstr>
      <vt:lpstr>总结 </vt:lpstr>
      <vt:lpstr>第一作者文章（13篇）</vt:lpstr>
      <vt:lpstr>第一作者文章（13篇）</vt:lpstr>
      <vt:lpstr>专利</vt:lpstr>
      <vt:lpstr>Appendix</vt:lpstr>
      <vt:lpstr>PIT</vt:lpstr>
      <vt:lpstr>Our solution</vt:lpstr>
      <vt:lpstr>PIT + Transfer Learning</vt:lpstr>
      <vt:lpstr>PIT + Transfer Learning</vt:lpstr>
      <vt:lpstr>Acoustics - Transfer Learning x Joint Training</vt:lpstr>
      <vt:lpstr>Our solution</vt:lpstr>
      <vt:lpstr>PSD</vt:lpstr>
      <vt:lpstr>PowerPoint 演示文稿</vt:lpstr>
      <vt:lpstr>PowerPoint 演示文稿</vt:lpstr>
      <vt:lpstr>PowerPoint 演示文稿</vt:lpstr>
      <vt:lpstr>Other PSD</vt:lpstr>
      <vt:lpstr>PowerPoint 演示文稿</vt:lpstr>
      <vt:lpstr>GPU details</vt:lpstr>
      <vt:lpstr>Procedure of WFST decoding</vt:lpstr>
      <vt:lpstr>Lattice processing</vt:lpstr>
      <vt:lpstr>Speed and memory optimization</vt:lpstr>
      <vt:lpstr>Speed and memory optimization</vt:lpstr>
      <vt:lpstr>Speed and memory optimization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chenzhehuai</dc:creator>
  <cp:keywords>Microsoft Ignite 2016</cp:keywords>
  <dc:description>Template: Mitchell Derrey, Silverfox Productions_x000d_
Formatting: _x000d_
Audience Type:</dc:description>
  <cp:lastModifiedBy>chenzhehuai</cp:lastModifiedBy>
  <cp:revision>1209</cp:revision>
  <cp:lastPrinted>2016-09-21T18:31:15Z</cp:lastPrinted>
  <dcterms:created xsi:type="dcterms:W3CDTF">2016-08-31T20:57:43Z</dcterms:created>
  <dcterms:modified xsi:type="dcterms:W3CDTF">2019-03-07T06:32:45Z</dcterms:modified>
  <cp:category>Microsoft Ignite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0x010100A8E1759472AD1A4399D4CDF99526312E00319E52E5EF6C24469BF9B57573A93A94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y fmtid="{D5CDD505-2E9C-101B-9397-08002B2CF9AE}" pid="14" name="SharedWithUsers">
    <vt:lpwstr>329;#Xuedong Huang (XD)</vt:lpwstr>
  </property>
</Properties>
</file>